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2" r:id="rId3"/>
    <p:sldId id="270" r:id="rId4"/>
    <p:sldId id="274" r:id="rId5"/>
    <p:sldId id="275" r:id="rId6"/>
    <p:sldId id="273" r:id="rId7"/>
    <p:sldId id="278" r:id="rId8"/>
    <p:sldId id="279" r:id="rId9"/>
    <p:sldId id="280" r:id="rId10"/>
    <p:sldId id="276" r:id="rId11"/>
    <p:sldId id="265" r:id="rId12"/>
    <p:sldId id="266" r:id="rId13"/>
    <p:sldId id="281" r:id="rId14"/>
    <p:sldId id="267" r:id="rId15"/>
    <p:sldId id="287" r:id="rId16"/>
    <p:sldId id="288" r:id="rId17"/>
    <p:sldId id="282" r:id="rId18"/>
    <p:sldId id="28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241" autoAdjust="0"/>
    <p:restoredTop sz="93681" autoAdjust="0"/>
  </p:normalViewPr>
  <p:slideViewPr>
    <p:cSldViewPr snapToGrid="0">
      <p:cViewPr varScale="1">
        <p:scale>
          <a:sx n="65" d="100"/>
          <a:sy n="65" d="100"/>
        </p:scale>
        <p:origin x="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2:29.15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0,'1'29,"2"0,11 54,23 55,-16-63,60 283,26 92,-34-249,-22-64,134 306,37-16,-137-266,72 121,-59-131,66 108,-121-184,221 370,118 200,-52-85,229 438,-326-569,82 186,-106-168,-157-334,58 192,0 130,53 275,-65-340,46 214,-134-527,-3 1,-1 96,-7-132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4:15.933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216 0,'-2'4,"-1"0,1 1,-1-1,1 1,0-1,1 1,-1 0,1 0,0 0,0 5,-3 8,-32 160,-74 446,93-353,7-56,-8 493,20-475,-4-114,5 139,2-211,16 66,-12-73,-2 1,4 61,-9-85,0-1,1 1,1-1,0 0,1 0,14 29,-11-28,-1 0,-1 1,0 0,-1 0,2 22,-5-4,-1-1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9:18.726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4 1,'-1'69,"-1"-38,1 0,2 1,1-1,9 39,112 507,-107-511,2 0,41 97,-19-56,246 589,-53-211,21-7,-121-232,100 155,-74-134,33 51,-37-64,208 352,-86-169,-107-173,72 142,-37 21,-186-381,92 237,-21 9,95 493,-52-126,-51-22,-74-282,-8-258,0-75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9:20.760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0,'1'17,"1"-1,0 0,6 21,1 7,0 11,49 225,-19-152,57 203,-54-171,47 171,-39-180,21 80,53 425,-88-338,18 123,-37-308,-6 1,-6 0,-13 157,5-260,-39 686,26-257,-36-5,-56 104,-45 394,68-495,8-52,68-341,-53 503,59 149,6-348,-3-357,1 1,1 0,6 23,-2-15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9:23.737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1,'26'477,"32"-3,-56-460,29 264,6 45,-9-141,60 216,21-53,33-10,258 337,-346-588,541 881,-94-185,-79-201,8-21,-110-147,264 434,-344-427,-199-344,30 71,64 182,-87-201,35 108,94 448,-154-591,-13-53,-1 0,6 69,-14-85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9:25.914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0,'107'384,"-22"-129,212 654,-40 14,-213-744,80 405,-74-32,-50 262,-1-352,-2-309,-7-1,-47 248,-3-93,-57 255,97-481,-234 831,142-530,-40 364,131-527,0-7,5-78,1 240,15-336,-2 0,-11 63,7-66,3 0,0 50,3-62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2:30.980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1,'22'170,"138"752,-65-427,44 266,-70-2,-63-650,15 509,-23 0,0-214,2-158,-3 382,-38-3,-13 101,42 2,12-521,4 307,2-374,7 0,31 145,-42-275,13 64,-2 0,3 94,-16-144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3:04.235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1,'4'65,"2"0,25 105,-12-73,34 220,82 390,-83-519,32 146,-61-194,38 195,-14-164,-10-43,-10-33,3-1,61 127,169 362,1-53,32 70,202 595,-441-1050,165 497,-190-538,148 610,-177-711,73 421,-55-282,0 144,-18-263,19 353,39 232,-44-374,0 90,-14-303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3:06.654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1312 1,'3'33,"1"0,1 0,2-1,20 57,-9-29,83 328,-32 9,-38-19,-4-52,-7-66,-11 1,-33 353,19-563,-51 451,-58 69,52-347,-121 399,-11-55,134-380,-38 203,-101 273,75-290,-83 366,169-574,-27 100,15-68,-33 269,67-359,-10 78,-3 212,31 735,-2-1110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3:31.351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940 0,'0'1979,"-7"-1826,-33 190,25-237,-93 397,40-216,-43 140,48-200,-60 143,15-53,90-257,-155 587,135-448,-22 386,52 206,10-553,-2 209,3 352,57 17,-33-576,67 396,-82-578,-3-1,-2 2,-1 110,-6-147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3:34.787"/>
    </inkml:context>
    <inkml:brush xml:id="br0">
      <inkml:brushProperty name="width" value="0.2" units="cm"/>
      <inkml:brushProperty name="height" value="0.4" units="cm"/>
      <inkml:brushProperty name="color" value="#0069A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0,'4'61,"2"0,20 89,-8-52,79 405,-1-4,-73-384,40 117,113 362,-154-522,2 8,61 136,37 24,46 96,-31-72,-10-20,-84-159,97 139,-55-103,152 204,115 133,-228-282,53 67,-117-171,159 196,28 14,-29-25,-97-108,-98-122,71 92,-58-64,45 65,-67-101,21 41,-22-37,17 24,-21-33,-1-1,12 29,-14-29,0-1,0 0,1 0,10 13,-6-11,-1 2,-1 0,0 0,12 33,-14-31,1-1,1 0,0 0,13 17,0 0,-15-18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3:44.902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0,'3'1,"-1"0,1 0,-1 0,0 1,0-1,0 1,0-1,0 1,0 0,0 0,0 0,-1 0,4 4,0 0,19 23,-1 1,-1 2,33 63,33 115,-28-51,65 208,-101-239,-4-17,-17-97,125 508,-31-98,-81-343,-3-1,2 143,-14-187,0 0,12 58,-6-34,-2 0,-5 113,-2-66,2-94,-1-4,1 1,1-1,0 1,3 13,2-6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4:03.666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0,'0'1210,"4"-1035,44 287,33-127,-67-285,9 19,3-1,3-1,50 86,74 162,37 64,-134-295,95 111,-53-74,424 633,-296-403,-7-13,18 63,18 28,-251-421,482 808,54 352,-437-900,124 337,-34 7,-169-517,-3 1,8 105,-27-159,-1 0,-6 50,-7-30,7-46,2 1,-3 22,4 129,3-96,-1-49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9-14T12:34:06.148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1338 0,'2'354,"-4"391,-19-301,18-402,-25 348,-9-166,-1 2,26 2,-1-2,-67 282,27-207,27-168,-5-1,-66 170,17-28,36-112,-163 380,163-438,-41 128,0 1,33-106,-68 252,47-87,64-266,-19 41,-4 11,20-37,3 1,2 1,1 0,2-1,3 63,1-82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37D36-49C5-940A-6DFF-0AA07344C4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DACABA-13FE-8DE5-1236-252B133AF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CA525-B95B-1246-05E8-02CC939B5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CC8CF-C7A5-A81B-D6E9-D429F5938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BD865-1B88-345F-5D99-A7DE10F2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7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6EA22-9B98-0BB5-5269-E715BE82E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97D966-DCFE-60AE-D411-96FF70BDF3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68C75-9CE4-6F79-0368-0CD4970FC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1BE9ED-28B1-0802-6CC2-8122DB9D1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A74F2E-7865-9353-2F62-A74BCBAC02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54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AAF98A2-5BE5-F166-1EF1-C707E635A9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DC74DB-2019-3A9B-03EC-2AA919250F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0E1622-D61E-D8A0-E3FA-364B51F309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E23D8E-AB28-AEEC-38D9-DC747FA74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C298E0-00BA-F27F-3223-4FE1AA096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968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50603-1775-8814-09C2-827CB121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49F5F-E226-366B-BFE6-5F2E97CCC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DA57D-A6DA-2D0E-021A-D392EB31B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0A80-59FC-183C-1280-9AB3B9B3A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B8F2D-A6F8-B3D8-483E-B1E7C4397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1796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1DF288-FADB-94B3-317B-7F13F63BC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6847A-3372-49DF-725A-E5E2407413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B8B8A-EA31-4F84-2854-DF7F32192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7FA874-2E46-910D-A0A1-B2C1A82B7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2455C-CB15-1B1B-D9B8-56DBFD0DC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4874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2C315-FDF1-C292-AA0E-824ACC3D4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DA7BB-B5D4-16E5-8A37-726E279D3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9D896-0FE2-F345-4E7F-EBFCADA9BA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10890-26F4-E16E-B77E-E0AD8DB1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709B65-B992-7626-8E91-C2014440A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ACE6-9AC6-40C0-5B6F-4CBA7F2FB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539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C7559-3CC0-1E69-95A8-58D5555FC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E231A-09BA-052A-62AC-6C083CD03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7507CE-5F9D-F553-92F1-664059413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631483-F4E1-176A-7DCE-FCBF1EC5B9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48C4435-1CAD-247B-1E61-EBAB9ED9C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242CAD-CB00-06F9-E4A1-B294434CF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2FAF4-2A89-F15F-242C-80D95BB4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1CF210-1BAD-05D5-0D63-AB3FD0398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055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4F65F-AF42-1209-D8E8-29E5B545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F3609A1-8A7E-FFF2-2EF9-0F9CFE719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EC718-02E9-3F9E-02E1-807D13EC5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1D4E8A-93B4-D5A7-DFAC-DA9C8055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061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8C8F47-0A76-A267-6CE2-48E514374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81D3B1-2F8D-E0A4-EEE8-B5D996F97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7B1FA-97CC-671D-1A26-145645AFF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992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C2654-C5C8-C8CB-3FE4-A563AAA91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2B58D1-716C-12F6-CDE2-4699EB5A2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E9B5A-1A7A-2EB0-78F2-3F0F76CEC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210C1-3FE5-D51A-2303-E219563E1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89074-1884-1CAB-34A8-4208E643C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0554F-089F-16CF-A6B5-7CA18478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51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197EA-43FC-3C66-030E-B785CD73D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DB07A0-829C-4B10-0583-BB1344EC1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4E2015-B03A-3FD8-FF18-03F583F410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350119-EB6F-181F-70B1-525576D27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DF2C98-22D2-E60A-AFF6-6B10A4027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BE85E-7634-D6EE-CDBB-C69BC84BD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29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C736D9-A99D-99E4-183A-D0F8E277D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2BD40-26E6-E89F-7F45-0D8DECC75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47986-AEAC-0D3C-25C7-DC2BD44A4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561F0-6436-4809-876F-1EFF1FA21449}" type="datetimeFigureOut">
              <a:rPr lang="en-US" smtClean="0"/>
              <a:t>20-Sep-23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F62B73-02FD-4C89-2ECF-8FFEDD10C3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244B60-A39E-D4E8-83F8-3D11AE1EBF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4F643-829B-4C5D-81D4-0865D5AACC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438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43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380.png"/><Relationship Id="rId21" Type="http://schemas.openxmlformats.org/officeDocument/2006/relationships/image" Target="../media/image47.png"/><Relationship Id="rId7" Type="http://schemas.openxmlformats.org/officeDocument/2006/relationships/image" Target="../media/image40.png"/><Relationship Id="rId12" Type="http://schemas.openxmlformats.org/officeDocument/2006/relationships/customXml" Target="../ink/ink6.xml"/><Relationship Id="rId17" Type="http://schemas.openxmlformats.org/officeDocument/2006/relationships/image" Target="../media/image45.png"/><Relationship Id="rId25" Type="http://schemas.openxmlformats.org/officeDocument/2006/relationships/image" Target="../media/image49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42.png"/><Relationship Id="rId24" Type="http://schemas.openxmlformats.org/officeDocument/2006/relationships/customXml" Target="../ink/ink12.xml"/><Relationship Id="rId5" Type="http://schemas.openxmlformats.org/officeDocument/2006/relationships/image" Target="../media/image390.png"/><Relationship Id="rId15" Type="http://schemas.openxmlformats.org/officeDocument/2006/relationships/image" Target="../media/image44.png"/><Relationship Id="rId23" Type="http://schemas.openxmlformats.org/officeDocument/2006/relationships/image" Target="../media/image48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46.png"/><Relationship Id="rId4" Type="http://schemas.openxmlformats.org/officeDocument/2006/relationships/customXml" Target="../ink/ink2.xml"/><Relationship Id="rId9" Type="http://schemas.openxmlformats.org/officeDocument/2006/relationships/image" Target="../media/image41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3.png"/><Relationship Id="rId7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B88E-9236-DC5E-C8F7-80559C517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085" y="2809049"/>
            <a:ext cx="9153830" cy="1239901"/>
          </a:xfrm>
        </p:spPr>
        <p:txBody>
          <a:bodyPr>
            <a:no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Izbor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sr-Latn-R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eležja</a:t>
            </a:r>
            <a:r>
              <a:rPr lang="sr-Latn-R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sistemima za detekciju pukotina na građevinskim površinama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3C4D4-9066-BE65-FCF9-027B0D6A9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7567" y="5255950"/>
            <a:ext cx="3497846" cy="712099"/>
          </a:xfrm>
        </p:spPr>
        <p:txBody>
          <a:bodyPr>
            <a:normAutofit fontScale="92500" lnSpcReduction="20000"/>
          </a:bodyPr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Kandidat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Matija Marijan, 20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FF95E-84F3-047B-B9A6-F3C2D0221BD2}"/>
              </a:ext>
            </a:extLst>
          </p:cNvPr>
          <p:cNvSpPr txBox="1"/>
          <p:nvPr/>
        </p:nvSpPr>
        <p:spPr>
          <a:xfrm>
            <a:off x="1346584" y="4102470"/>
            <a:ext cx="949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rad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41CE6B4-1153-2F5C-F55A-0DA2E1F24B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72778" y="527223"/>
          <a:ext cx="1790442" cy="1705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539080" imgH="2598840" progId="">
                  <p:embed/>
                </p:oleObj>
              </mc:Choice>
              <mc:Fallback>
                <p:oleObj r:id="rId2" imgW="2539080" imgH="259884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41CE6B4-1153-2F5C-F55A-0DA2E1F24B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2778" y="527223"/>
                        <a:ext cx="1790442" cy="17057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D3F5516-F428-DA5D-9749-FAC8753B219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717" y="527222"/>
            <a:ext cx="1427735" cy="170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71152-6C2A-E5A5-72F1-51F91FD53192}"/>
              </a:ext>
            </a:extLst>
          </p:cNvPr>
          <p:cNvSpPr txBox="1"/>
          <p:nvPr/>
        </p:nvSpPr>
        <p:spPr>
          <a:xfrm>
            <a:off x="3047324" y="1130012"/>
            <a:ext cx="6097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Univerzitet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Beogradu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Elektrotehnički fakultet</a:t>
            </a:r>
          </a:p>
          <a:p>
            <a:pPr algn="ctr"/>
            <a:r>
              <a:rPr 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Katedra za signale i sisteme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BE1B5-49A7-69D8-0B6A-6AC884741708}"/>
              </a:ext>
            </a:extLst>
          </p:cNvPr>
          <p:cNvSpPr txBox="1"/>
          <p:nvPr/>
        </p:nvSpPr>
        <p:spPr>
          <a:xfrm>
            <a:off x="718471" y="5255950"/>
            <a:ext cx="4657706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ts val="1000"/>
              </a:spcBef>
            </a:pPr>
            <a:r>
              <a:rPr lang="sr-Latn-R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Željko Đurović, redovni profesor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90BE37-43EB-2CB9-C9E9-0B4ACC672BC5}"/>
              </a:ext>
            </a:extLst>
          </p:cNvPr>
          <p:cNvSpPr txBox="1">
            <a:spLocks/>
          </p:cNvSpPr>
          <p:nvPr/>
        </p:nvSpPr>
        <p:spPr>
          <a:xfrm>
            <a:off x="4347075" y="6222789"/>
            <a:ext cx="3497846" cy="44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Septembar</a:t>
            </a:r>
            <a:r>
              <a:rPr lang="sr-Latn-R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911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red and blue dots&#10;&#10;Description automatically generated">
            <a:extLst>
              <a:ext uri="{FF2B5EF4-FFF2-40B4-BE49-F238E27FC236}">
                <a16:creationId xmlns:a16="http://schemas.microsoft.com/office/drawing/2014/main" id="{6C5D23D7-C41C-844D-B63E-865FD34D2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221" y="1474614"/>
            <a:ext cx="3746864" cy="3657600"/>
          </a:xfrm>
          <a:prstGeom prst="rect">
            <a:avLst/>
          </a:prstGeom>
        </p:spPr>
      </p:pic>
      <p:pic>
        <p:nvPicPr>
          <p:cNvPr id="7" name="Picture 6" descr="A graph of a bird&#10;&#10;Description automatically generated">
            <a:extLst>
              <a:ext uri="{FF2B5EF4-FFF2-40B4-BE49-F238E27FC236}">
                <a16:creationId xmlns:a16="http://schemas.microsoft.com/office/drawing/2014/main" id="{1E695110-216D-381F-1109-87B941A89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780" y="1474614"/>
            <a:ext cx="3608475" cy="3657600"/>
          </a:xfrm>
          <a:prstGeom prst="rect">
            <a:avLst/>
          </a:prstGeom>
        </p:spPr>
      </p:pic>
      <p:pic>
        <p:nvPicPr>
          <p:cNvPr id="9" name="Picture 8" descr="A graph of a red and blue line&#10;&#10;Description automatically generated">
            <a:extLst>
              <a:ext uri="{FF2B5EF4-FFF2-40B4-BE49-F238E27FC236}">
                <a16:creationId xmlns:a16="http://schemas.microsoft.com/office/drawing/2014/main" id="{C62DED41-7744-5B51-85C6-868206893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915" y="1474614"/>
            <a:ext cx="3234444" cy="3657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F72215-8090-01AD-2BFD-FE2A8ED531ED}"/>
              </a:ext>
            </a:extLst>
          </p:cNvPr>
          <p:cNvSpPr txBox="1"/>
          <p:nvPr/>
        </p:nvSpPr>
        <p:spPr>
          <a:xfrm>
            <a:off x="3778048" y="5286215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Analiza osnovnih komponenti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C3C85B-35E2-A8FF-76C1-115F1CD028EA}"/>
              </a:ext>
            </a:extLst>
          </p:cNvPr>
          <p:cNvSpPr txBox="1"/>
          <p:nvPr/>
        </p:nvSpPr>
        <p:spPr>
          <a:xfrm>
            <a:off x="7786566" y="5286214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Linearna analiza </a:t>
            </a:r>
            <a:r>
              <a:rPr lang="sr-Latn-RS" sz="2400" dirty="0" err="1"/>
              <a:t>diskriminante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FC436-4344-9C35-85A0-E2D146AD1295}"/>
              </a:ext>
            </a:extLst>
          </p:cNvPr>
          <p:cNvSpPr txBox="1"/>
          <p:nvPr/>
        </p:nvSpPr>
        <p:spPr>
          <a:xfrm>
            <a:off x="0" y="5286216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Statistička analiza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B768DB-CA3F-3690-DCB0-CE5B75F636B3}"/>
              </a:ext>
            </a:extLst>
          </p:cNvPr>
          <p:cNvSpPr txBox="1"/>
          <p:nvPr/>
        </p:nvSpPr>
        <p:spPr>
          <a:xfrm>
            <a:off x="4270173" y="1923039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S</a:t>
            </a:r>
            <a:r>
              <a:rPr lang="en-US" sz="2400" dirty="0"/>
              <a:t>t</a:t>
            </a:r>
            <a:r>
              <a:rPr lang="sr-Latn-RS" sz="2400" dirty="0" err="1"/>
              <a:t>andardna</a:t>
            </a:r>
            <a:r>
              <a:rPr lang="sr-Latn-RS" sz="2400" dirty="0"/>
              <a:t> devijacija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8E83E-B954-F18F-9862-4D8F252B06E8}"/>
              </a:ext>
            </a:extLst>
          </p:cNvPr>
          <p:cNvSpPr txBox="1"/>
          <p:nvPr/>
        </p:nvSpPr>
        <p:spPr>
          <a:xfrm>
            <a:off x="4270173" y="2384704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Entropija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12186-F10C-2DF9-676D-3F35C6B69BF6}"/>
              </a:ext>
            </a:extLst>
          </p:cNvPr>
          <p:cNvSpPr txBox="1"/>
          <p:nvPr/>
        </p:nvSpPr>
        <p:spPr>
          <a:xfrm>
            <a:off x="4270173" y="2846369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Dužina najduže linije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9749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0AEB0CA-D384-5488-7E0F-5600234FB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49" y="228600"/>
            <a:ext cx="7940572" cy="64008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2303BA6-99DD-6ABF-7523-A904EB038933}"/>
              </a:ext>
            </a:extLst>
          </p:cNvPr>
          <p:cNvCxnSpPr/>
          <p:nvPr/>
        </p:nvCxnSpPr>
        <p:spPr>
          <a:xfrm flipV="1">
            <a:off x="2627697" y="2541069"/>
            <a:ext cx="6987941" cy="1886552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DDB99AEF-D2A8-2026-6885-390DD8B5F763}"/>
              </a:ext>
            </a:extLst>
          </p:cNvPr>
          <p:cNvSpPr/>
          <p:nvPr/>
        </p:nvSpPr>
        <p:spPr>
          <a:xfrm>
            <a:off x="2473693" y="3984859"/>
            <a:ext cx="298383" cy="221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BA52702-4458-E10D-1395-04E621C521FD}"/>
              </a:ext>
            </a:extLst>
          </p:cNvPr>
          <p:cNvSpPr/>
          <p:nvPr/>
        </p:nvSpPr>
        <p:spPr>
          <a:xfrm>
            <a:off x="3598245" y="3672037"/>
            <a:ext cx="298383" cy="221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A9F11E-E69C-F633-68DE-B9A2AF54FA16}"/>
              </a:ext>
            </a:extLst>
          </p:cNvPr>
          <p:cNvSpPr/>
          <p:nvPr/>
        </p:nvSpPr>
        <p:spPr>
          <a:xfrm>
            <a:off x="2622884" y="4559166"/>
            <a:ext cx="298383" cy="221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6816B2-F0BE-862E-553A-FB36EEC4AA35}"/>
              </a:ext>
            </a:extLst>
          </p:cNvPr>
          <p:cNvSpPr/>
          <p:nvPr/>
        </p:nvSpPr>
        <p:spPr>
          <a:xfrm>
            <a:off x="4488020" y="4095549"/>
            <a:ext cx="298383" cy="221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665BD6-F5A4-6BA1-47BA-E24B8B33C8B5}"/>
              </a:ext>
            </a:extLst>
          </p:cNvPr>
          <p:cNvSpPr/>
          <p:nvPr/>
        </p:nvSpPr>
        <p:spPr>
          <a:xfrm>
            <a:off x="6975109" y="2768867"/>
            <a:ext cx="298383" cy="2213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8F1FF4A-1B30-969D-0969-3B7B78BE2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734" y="2768867"/>
            <a:ext cx="304800" cy="2571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CE30C29-1EAF-8FBA-5917-E489EAC2F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245" y="3674743"/>
            <a:ext cx="304800" cy="2571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6866426-F944-13F1-CA4A-19861D862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275" y="3977640"/>
            <a:ext cx="304800" cy="25717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90B2400C-7260-4065-AE7B-7CC0D35E3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012" y="4546031"/>
            <a:ext cx="238125" cy="24765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5898361-E653-08EF-0FDF-F91C94AD4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8019" y="4107780"/>
            <a:ext cx="238125" cy="24765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400268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473BA78-2615-394E-E439-CBC8B7C65CC9}"/>
                  </a:ext>
                </a:extLst>
              </p14:cNvPr>
              <p14:cNvContentPartPr/>
              <p14:nvPr/>
            </p14:nvContentPartPr>
            <p14:xfrm>
              <a:off x="2173686" y="1761158"/>
              <a:ext cx="1560600" cy="368856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473BA78-2615-394E-E439-CBC8B7C65C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7686" y="1689158"/>
                <a:ext cx="1632240" cy="383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51A2C40-E62A-0B33-4233-5117EE37CC2E}"/>
                  </a:ext>
                </a:extLst>
              </p14:cNvPr>
              <p14:cNvContentPartPr/>
              <p14:nvPr/>
            </p14:nvContentPartPr>
            <p14:xfrm>
              <a:off x="2741046" y="1799318"/>
              <a:ext cx="184680" cy="3400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51A2C40-E62A-0B33-4233-5117EE37CC2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05406" y="1727678"/>
                <a:ext cx="256320" cy="354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15E53F4-91F8-FA47-D1FA-914E14FE17BB}"/>
                  </a:ext>
                </a:extLst>
              </p14:cNvPr>
              <p14:cNvContentPartPr/>
              <p14:nvPr/>
            </p14:nvContentPartPr>
            <p14:xfrm>
              <a:off x="6006486" y="1570718"/>
              <a:ext cx="973080" cy="3629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15E53F4-91F8-FA47-D1FA-914E14FE17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70486" y="1499078"/>
                <a:ext cx="1044720" cy="37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FFC828A-4C52-5657-92B3-46E91583C534}"/>
                  </a:ext>
                </a:extLst>
              </p14:cNvPr>
              <p14:cNvContentPartPr/>
              <p14:nvPr/>
            </p14:nvContentPartPr>
            <p14:xfrm>
              <a:off x="5909646" y="1464878"/>
              <a:ext cx="588240" cy="3868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FFC828A-4C52-5657-92B3-46E91583C53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73646" y="1393238"/>
                <a:ext cx="659880" cy="40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D548BE17-FC5F-CEE1-A083-D4992E9CA8DE}"/>
                  </a:ext>
                </a:extLst>
              </p14:cNvPr>
              <p14:cNvContentPartPr/>
              <p14:nvPr/>
            </p14:nvContentPartPr>
            <p14:xfrm>
              <a:off x="8649255" y="1580078"/>
              <a:ext cx="338760" cy="37929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D548BE17-FC5F-CEE1-A083-D4992E9CA8D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613255" y="1508078"/>
                <a:ext cx="410400" cy="39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F2A30ED-6596-C015-9AA8-7E2EE664C2AB}"/>
                  </a:ext>
                </a:extLst>
              </p14:cNvPr>
              <p14:cNvContentPartPr/>
              <p14:nvPr/>
            </p14:nvContentPartPr>
            <p14:xfrm>
              <a:off x="8005935" y="1570718"/>
              <a:ext cx="1355760" cy="2629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F2A30ED-6596-C015-9AA8-7E2EE664C2A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69935" y="1498718"/>
                <a:ext cx="1427400" cy="27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B2FD6145-A715-5568-93DB-F6025C89A62E}"/>
                  </a:ext>
                </a:extLst>
              </p14:cNvPr>
              <p14:cNvContentPartPr/>
              <p14:nvPr/>
            </p14:nvContentPartPr>
            <p14:xfrm>
              <a:off x="9363135" y="4208078"/>
              <a:ext cx="282960" cy="11502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B2FD6145-A715-5568-93DB-F6025C89A62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327135" y="4136078"/>
                <a:ext cx="354600" cy="12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0077A36-3E15-D1CB-9A24-B1B5C4D3A0BA}"/>
                  </a:ext>
                </a:extLst>
              </p14:cNvPr>
              <p14:cNvContentPartPr/>
              <p14:nvPr/>
            </p14:nvContentPartPr>
            <p14:xfrm>
              <a:off x="9879355" y="1594478"/>
              <a:ext cx="1455120" cy="3743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0077A36-3E15-D1CB-9A24-B1B5C4D3A0B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843355" y="1522478"/>
                <a:ext cx="1526760" cy="38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1DDD7691-07C6-A312-A9ED-6EDA969324CF}"/>
                  </a:ext>
                </a:extLst>
              </p14:cNvPr>
              <p14:cNvContentPartPr/>
              <p14:nvPr/>
            </p14:nvContentPartPr>
            <p14:xfrm>
              <a:off x="10340515" y="1623278"/>
              <a:ext cx="482400" cy="2559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1DDD7691-07C6-A312-A9ED-6EDA969324C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304875" y="1551278"/>
                <a:ext cx="554040" cy="270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8AD6034B-263E-B532-7EC9-545499B9C4B1}"/>
                  </a:ext>
                </a:extLst>
              </p14:cNvPr>
              <p14:cNvContentPartPr/>
              <p14:nvPr/>
            </p14:nvContentPartPr>
            <p14:xfrm>
              <a:off x="10263115" y="4116638"/>
              <a:ext cx="77760" cy="1211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8AD6034B-263E-B532-7EC9-545499B9C4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227475" y="4044638"/>
                <a:ext cx="149400" cy="13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0817166-5B06-0B88-3B9B-CADC825C0570}"/>
                  </a:ext>
                </a:extLst>
              </p14:cNvPr>
              <p14:cNvContentPartPr/>
              <p14:nvPr/>
            </p14:nvContentPartPr>
            <p14:xfrm>
              <a:off x="1009213" y="1799318"/>
              <a:ext cx="1368360" cy="34938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0817166-5B06-0B88-3B9B-CADC825C057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73213" y="1727678"/>
                <a:ext cx="1440000" cy="363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DBBB032-03A8-7FFD-A961-BE3D32A041AF}"/>
                  </a:ext>
                </a:extLst>
              </p14:cNvPr>
              <p14:cNvContentPartPr/>
              <p14:nvPr/>
            </p14:nvContentPartPr>
            <p14:xfrm>
              <a:off x="1549213" y="1741718"/>
              <a:ext cx="260640" cy="3512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DBBB032-03A8-7FFD-A961-BE3D32A041AF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513213" y="1669718"/>
                <a:ext cx="332280" cy="36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EA5C254F-856C-4E8D-88EE-A230605CB308}"/>
                  </a:ext>
                </a:extLst>
              </p14:cNvPr>
              <p14:cNvContentPartPr/>
              <p14:nvPr/>
            </p14:nvContentPartPr>
            <p14:xfrm>
              <a:off x="5014213" y="1674398"/>
              <a:ext cx="1685520" cy="3608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EA5C254F-856C-4E8D-88EE-A230605CB30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78573" y="1602758"/>
                <a:ext cx="1757160" cy="37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B4DC4AB-252A-BF98-8599-BCC9280F98B8}"/>
                  </a:ext>
                </a:extLst>
              </p14:cNvPr>
              <p14:cNvContentPartPr/>
              <p14:nvPr/>
            </p14:nvContentPartPr>
            <p14:xfrm>
              <a:off x="5409493" y="1664678"/>
              <a:ext cx="347400" cy="36183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B4DC4AB-252A-BF98-8599-BCC9280F98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73493" y="1592678"/>
                <a:ext cx="419040" cy="3762000"/>
              </a:xfrm>
              <a:prstGeom prst="rect">
                <a:avLst/>
              </a:prstGeom>
            </p:spPr>
          </p:pic>
        </mc:Fallback>
      </mc:AlternateContent>
      <p:sp>
        <p:nvSpPr>
          <p:cNvPr id="80" name="TextBox 79">
            <a:extLst>
              <a:ext uri="{FF2B5EF4-FFF2-40B4-BE49-F238E27FC236}">
                <a16:creationId xmlns:a16="http://schemas.microsoft.com/office/drawing/2014/main" id="{9256288C-97F8-D121-2399-80DAE5945BB0}"/>
              </a:ext>
            </a:extLst>
          </p:cNvPr>
          <p:cNvSpPr txBox="1"/>
          <p:nvPr/>
        </p:nvSpPr>
        <p:spPr>
          <a:xfrm>
            <a:off x="848121" y="2447063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0110110001010100001001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7CE7D7B-0FA1-630B-BAEF-AD8A779EFD8F}"/>
              </a:ext>
            </a:extLst>
          </p:cNvPr>
          <p:cNvSpPr txBox="1"/>
          <p:nvPr/>
        </p:nvSpPr>
        <p:spPr>
          <a:xfrm>
            <a:off x="857525" y="3494918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0111010101000100000111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07762CE-407B-09B5-CCA2-49079360EC4B}"/>
              </a:ext>
            </a:extLst>
          </p:cNvPr>
          <p:cNvSpPr txBox="1"/>
          <p:nvPr/>
        </p:nvSpPr>
        <p:spPr>
          <a:xfrm>
            <a:off x="4549326" y="2447063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01101100010101000</a:t>
            </a:r>
            <a:r>
              <a:rPr lang="en-US" sz="2000" b="1" dirty="0">
                <a:solidFill>
                  <a:srgbClr val="FF0000"/>
                </a:solidFill>
              </a:rPr>
              <a:t>01001</a:t>
            </a:r>
            <a:endParaRPr lang="en-US" sz="2000" b="1"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8DA1AA9-E609-BCEB-5683-1DD5C3D646DD}"/>
              </a:ext>
            </a:extLst>
          </p:cNvPr>
          <p:cNvSpPr txBox="1"/>
          <p:nvPr/>
        </p:nvSpPr>
        <p:spPr>
          <a:xfrm>
            <a:off x="4558730" y="3494918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01110101010001000</a:t>
            </a:r>
            <a:r>
              <a:rPr lang="en-US" sz="2000" b="1" dirty="0">
                <a:solidFill>
                  <a:srgbClr val="FF0000"/>
                </a:solidFill>
              </a:rPr>
              <a:t>00111</a:t>
            </a:r>
            <a:endParaRPr lang="en-US" sz="2000" b="1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22D144-3972-78A5-198B-2E4F3E49B32D}"/>
              </a:ext>
            </a:extLst>
          </p:cNvPr>
          <p:cNvSpPr txBox="1"/>
          <p:nvPr/>
        </p:nvSpPr>
        <p:spPr>
          <a:xfrm>
            <a:off x="8273583" y="2453343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01101100010101000</a:t>
            </a:r>
            <a:r>
              <a:rPr lang="en-US" sz="2000" b="1" dirty="0">
                <a:solidFill>
                  <a:srgbClr val="FF0000"/>
                </a:solidFill>
              </a:rPr>
              <a:t>00111</a:t>
            </a:r>
            <a:endParaRPr lang="en-US" sz="2000" b="1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A4C7D98-CBD9-9466-2BE1-872619FC0AED}"/>
              </a:ext>
            </a:extLst>
          </p:cNvPr>
          <p:cNvSpPr txBox="1"/>
          <p:nvPr/>
        </p:nvSpPr>
        <p:spPr>
          <a:xfrm>
            <a:off x="8282987" y="3501198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01110101010001000</a:t>
            </a:r>
            <a:r>
              <a:rPr lang="en-US" sz="2000" b="1" dirty="0">
                <a:solidFill>
                  <a:srgbClr val="FF0000"/>
                </a:solidFill>
              </a:rPr>
              <a:t>01001</a:t>
            </a:r>
            <a:endParaRPr lang="en-US" sz="2000" b="1" dirty="0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286D0E55-DF0A-A4D9-33CF-6D38877A54A5}"/>
              </a:ext>
            </a:extLst>
          </p:cNvPr>
          <p:cNvCxnSpPr/>
          <p:nvPr/>
        </p:nvCxnSpPr>
        <p:spPr>
          <a:xfrm>
            <a:off x="6776735" y="2160872"/>
            <a:ext cx="0" cy="1955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A43F59F2-2851-E463-4359-632A96BE692A}"/>
              </a:ext>
            </a:extLst>
          </p:cNvPr>
          <p:cNvCxnSpPr/>
          <p:nvPr/>
        </p:nvCxnSpPr>
        <p:spPr>
          <a:xfrm>
            <a:off x="7315200" y="2935705"/>
            <a:ext cx="3157086" cy="4932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72B1A86-5073-D5A0-01B7-0D63E0665D5A}"/>
              </a:ext>
            </a:extLst>
          </p:cNvPr>
          <p:cNvCxnSpPr>
            <a:cxnSpLocks/>
          </p:cNvCxnSpPr>
          <p:nvPr/>
        </p:nvCxnSpPr>
        <p:spPr>
          <a:xfrm flipV="1">
            <a:off x="7328860" y="2913091"/>
            <a:ext cx="3143426" cy="4345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023A9F7-5104-E8BC-8C91-68DDCD6FEF87}"/>
              </a:ext>
            </a:extLst>
          </p:cNvPr>
          <p:cNvSpPr txBox="1"/>
          <p:nvPr/>
        </p:nvSpPr>
        <p:spPr>
          <a:xfrm>
            <a:off x="848120" y="2447063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ATTACGATTATGCCA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2BE1ABA8-91EB-91ED-949E-128C0FD9AC06}"/>
              </a:ext>
            </a:extLst>
          </p:cNvPr>
          <p:cNvSpPr txBox="1"/>
          <p:nvPr/>
        </p:nvSpPr>
        <p:spPr>
          <a:xfrm>
            <a:off x="857524" y="3494918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GGCATCGATCGTAAG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172AF51-1484-D3F7-CAE6-768EF0B42143}"/>
              </a:ext>
            </a:extLst>
          </p:cNvPr>
          <p:cNvSpPr/>
          <p:nvPr/>
        </p:nvSpPr>
        <p:spPr>
          <a:xfrm>
            <a:off x="8547234" y="4507882"/>
            <a:ext cx="231006" cy="2364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8F02376-7FE1-F095-9B57-E70FA91A508E}"/>
              </a:ext>
            </a:extLst>
          </p:cNvPr>
          <p:cNvSpPr/>
          <p:nvPr/>
        </p:nvSpPr>
        <p:spPr>
          <a:xfrm>
            <a:off x="9760714" y="1972350"/>
            <a:ext cx="231006" cy="2364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BE3AE3-1545-0B6D-77BE-25F8E8085543}"/>
              </a:ext>
            </a:extLst>
          </p:cNvPr>
          <p:cNvSpPr/>
          <p:nvPr/>
        </p:nvSpPr>
        <p:spPr>
          <a:xfrm>
            <a:off x="10929559" y="4174406"/>
            <a:ext cx="231006" cy="23640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688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63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63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4" grpId="0" animBg="1"/>
      <p:bldP spid="85" grpId="0" animBg="1"/>
      <p:bldP spid="86" grpId="0" animBg="1"/>
      <p:bldP spid="87" grpId="0" animBg="1"/>
      <p:bldP spid="98" grpId="0" animBg="1"/>
      <p:bldP spid="98" grpId="1" animBg="1"/>
      <p:bldP spid="99" grpId="0" animBg="1"/>
      <p:bldP spid="99" grpId="1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34F21FC-F332-38B0-EBAB-7789B654BA87}"/>
              </a:ext>
            </a:extLst>
          </p:cNvPr>
          <p:cNvSpPr txBox="1"/>
          <p:nvPr/>
        </p:nvSpPr>
        <p:spPr>
          <a:xfrm>
            <a:off x="848121" y="2447063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0110110001010100001001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EE5985-90F4-4F3A-D433-92B0F66C8D4E}"/>
              </a:ext>
            </a:extLst>
          </p:cNvPr>
          <p:cNvSpPr txBox="1"/>
          <p:nvPr/>
        </p:nvSpPr>
        <p:spPr>
          <a:xfrm>
            <a:off x="857525" y="3494918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0111010101000100000111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2C66C-04BD-0CFD-EC7E-A2E7D432F5AB}"/>
              </a:ext>
            </a:extLst>
          </p:cNvPr>
          <p:cNvSpPr txBox="1"/>
          <p:nvPr/>
        </p:nvSpPr>
        <p:spPr>
          <a:xfrm>
            <a:off x="4549326" y="2447063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01101100010101000</a:t>
            </a:r>
            <a:r>
              <a:rPr lang="en-US" sz="2000" b="1" dirty="0">
                <a:solidFill>
                  <a:srgbClr val="FF0000"/>
                </a:solidFill>
              </a:rPr>
              <a:t>01001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28CB8-4C65-C445-918B-2629C956CE50}"/>
              </a:ext>
            </a:extLst>
          </p:cNvPr>
          <p:cNvSpPr txBox="1"/>
          <p:nvPr/>
        </p:nvSpPr>
        <p:spPr>
          <a:xfrm>
            <a:off x="4558730" y="3494918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01110101010001000</a:t>
            </a:r>
            <a:r>
              <a:rPr lang="en-US" sz="2000" b="1" dirty="0">
                <a:solidFill>
                  <a:srgbClr val="FF0000"/>
                </a:solidFill>
              </a:rPr>
              <a:t>00111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2C0AAD-6EC5-FB6E-31C5-1038A23B60A4}"/>
              </a:ext>
            </a:extLst>
          </p:cNvPr>
          <p:cNvSpPr txBox="1"/>
          <p:nvPr/>
        </p:nvSpPr>
        <p:spPr>
          <a:xfrm>
            <a:off x="8273583" y="2453343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01101100010101000</a:t>
            </a:r>
            <a:r>
              <a:rPr lang="en-US" sz="2000" b="1" dirty="0">
                <a:solidFill>
                  <a:srgbClr val="FF0000"/>
                </a:solidFill>
              </a:rPr>
              <a:t>00111</a:t>
            </a:r>
            <a:endParaRPr lang="en-US" sz="2000" b="1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8D23ACA-3B70-DD56-4DD4-E0C021ADDE6A}"/>
              </a:ext>
            </a:extLst>
          </p:cNvPr>
          <p:cNvCxnSpPr/>
          <p:nvPr/>
        </p:nvCxnSpPr>
        <p:spPr>
          <a:xfrm>
            <a:off x="6776735" y="2160872"/>
            <a:ext cx="0" cy="1955766"/>
          </a:xfrm>
          <a:prstGeom prst="line">
            <a:avLst/>
          </a:prstGeom>
          <a:ln w="1905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30A3DD6-1A55-649B-D78A-D991C7E58CEB}"/>
              </a:ext>
            </a:extLst>
          </p:cNvPr>
          <p:cNvCxnSpPr/>
          <p:nvPr/>
        </p:nvCxnSpPr>
        <p:spPr>
          <a:xfrm>
            <a:off x="7315200" y="2935705"/>
            <a:ext cx="3157086" cy="49329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F285BC4-ACE6-233C-244E-B17ECF0271EA}"/>
              </a:ext>
            </a:extLst>
          </p:cNvPr>
          <p:cNvCxnSpPr>
            <a:cxnSpLocks/>
          </p:cNvCxnSpPr>
          <p:nvPr/>
        </p:nvCxnSpPr>
        <p:spPr>
          <a:xfrm flipV="1">
            <a:off x="7328860" y="2913091"/>
            <a:ext cx="3143426" cy="43455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BD8B097-37F0-8575-BD64-FCB1FC6C8136}"/>
              </a:ext>
            </a:extLst>
          </p:cNvPr>
          <p:cNvCxnSpPr/>
          <p:nvPr/>
        </p:nvCxnSpPr>
        <p:spPr>
          <a:xfrm flipV="1">
            <a:off x="9298004" y="3975234"/>
            <a:ext cx="0" cy="7700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8B785AA-9685-0C65-FC58-A88A72FDC0DC}"/>
              </a:ext>
            </a:extLst>
          </p:cNvPr>
          <p:cNvSpPr txBox="1"/>
          <p:nvPr/>
        </p:nvSpPr>
        <p:spPr>
          <a:xfrm>
            <a:off x="8282987" y="3502925"/>
            <a:ext cx="2970081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/>
              <a:t>0111010</a:t>
            </a:r>
            <a:r>
              <a:rPr lang="en-US" sz="2000" b="1" dirty="0">
                <a:solidFill>
                  <a:srgbClr val="FF0000"/>
                </a:solidFill>
              </a:rPr>
              <a:t>0</a:t>
            </a:r>
            <a:r>
              <a:rPr lang="en-US" sz="2000" b="1" dirty="0"/>
              <a:t>010001000</a:t>
            </a:r>
            <a:r>
              <a:rPr lang="en-US" sz="2000" b="1" dirty="0">
                <a:solidFill>
                  <a:srgbClr val="FF0000"/>
                </a:solidFill>
              </a:rPr>
              <a:t>01001</a:t>
            </a:r>
            <a:endParaRPr lang="en-US" sz="2000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B935671-5B9D-AD89-FCEA-5CC22853E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49" y="228600"/>
            <a:ext cx="7940572" cy="6400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545F92B-D348-1B5D-2533-71B65CEB0850}"/>
              </a:ext>
            </a:extLst>
          </p:cNvPr>
          <p:cNvSpPr txBox="1"/>
          <p:nvPr/>
        </p:nvSpPr>
        <p:spPr>
          <a:xfrm rot="20812385">
            <a:off x="9873131" y="1809099"/>
            <a:ext cx="2051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i="1" dirty="0"/>
              <a:t>y = ax + b</a:t>
            </a:r>
          </a:p>
        </p:txBody>
      </p:sp>
    </p:spTree>
    <p:extLst>
      <p:ext uri="{BB962C8B-B14F-4D97-AF65-F5344CB8AC3E}">
        <p14:creationId xmlns:p14="http://schemas.microsoft.com/office/powerpoint/2010/main" val="9117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6" grpId="1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a curved object with red and blue dots&#10;&#10;Description automatically generated with medium confidence">
            <a:extLst>
              <a:ext uri="{FF2B5EF4-FFF2-40B4-BE49-F238E27FC236}">
                <a16:creationId xmlns:a16="http://schemas.microsoft.com/office/drawing/2014/main" id="{D456DB4E-1433-31CB-CE07-7DA466D81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480" y="1143000"/>
            <a:ext cx="3916517" cy="4572000"/>
          </a:xfrm>
          <a:prstGeom prst="rect">
            <a:avLst/>
          </a:prstGeom>
        </p:spPr>
      </p:pic>
      <p:pic>
        <p:nvPicPr>
          <p:cNvPr id="9" name="Picture 8" descr="A graph of a diagram&#10;&#10;Description automatically generated">
            <a:extLst>
              <a:ext uri="{FF2B5EF4-FFF2-40B4-BE49-F238E27FC236}">
                <a16:creationId xmlns:a16="http://schemas.microsoft.com/office/drawing/2014/main" id="{B86E4923-F0F1-278C-C6DC-0C6728674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03" y="1143000"/>
            <a:ext cx="4558010" cy="4572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4426980-BD96-4E2D-BB5E-CB8816EFEEE1}"/>
              </a:ext>
            </a:extLst>
          </p:cNvPr>
          <p:cNvSpPr txBox="1"/>
          <p:nvPr/>
        </p:nvSpPr>
        <p:spPr>
          <a:xfrm>
            <a:off x="1018003" y="392986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Metod</a:t>
            </a:r>
            <a:r>
              <a:rPr lang="en-US" sz="2400" dirty="0"/>
              <a:t> nose</a:t>
            </a:r>
            <a:r>
              <a:rPr lang="sr-Latn-RS" sz="2400" dirty="0" err="1"/>
              <a:t>ćih</a:t>
            </a:r>
            <a:r>
              <a:rPr lang="sr-Latn-RS" sz="2400" dirty="0"/>
              <a:t> vektora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C1E8A-6F51-61D3-1E53-27A6DB5664C9}"/>
              </a:ext>
            </a:extLst>
          </p:cNvPr>
          <p:cNvSpPr txBox="1"/>
          <p:nvPr/>
        </p:nvSpPr>
        <p:spPr>
          <a:xfrm>
            <a:off x="6909885" y="392986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Genetski algoritam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5D211-7155-FAA3-B413-1ABC6F23E23D}"/>
              </a:ext>
            </a:extLst>
          </p:cNvPr>
          <p:cNvSpPr txBox="1"/>
          <p:nvPr/>
        </p:nvSpPr>
        <p:spPr>
          <a:xfrm>
            <a:off x="2136930" y="6041850"/>
            <a:ext cx="23310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/>
              <a:t>99.3%     0.697 s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B75CFA7-0E5E-F33F-FA3D-77D48E72F1B4}"/>
              </a:ext>
            </a:extLst>
          </p:cNvPr>
          <p:cNvSpPr txBox="1"/>
          <p:nvPr/>
        </p:nvSpPr>
        <p:spPr>
          <a:xfrm>
            <a:off x="8011722" y="6041850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/>
              <a:t>98.1%     56.161 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328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20" grpId="0"/>
      <p:bldP spid="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4426980-BD96-4E2D-BB5E-CB8816EFEEE1}"/>
              </a:ext>
            </a:extLst>
          </p:cNvPr>
          <p:cNvSpPr txBox="1"/>
          <p:nvPr/>
        </p:nvSpPr>
        <p:spPr>
          <a:xfrm>
            <a:off x="1018003" y="392986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Metod</a:t>
            </a:r>
            <a:r>
              <a:rPr lang="en-US" sz="2400" dirty="0"/>
              <a:t> nose</a:t>
            </a:r>
            <a:r>
              <a:rPr lang="sr-Latn-RS" sz="2400" dirty="0" err="1"/>
              <a:t>ćih</a:t>
            </a:r>
            <a:r>
              <a:rPr lang="sr-Latn-RS" sz="2400" dirty="0"/>
              <a:t> vektora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C1E8A-6F51-61D3-1E53-27A6DB5664C9}"/>
              </a:ext>
            </a:extLst>
          </p:cNvPr>
          <p:cNvSpPr txBox="1"/>
          <p:nvPr/>
        </p:nvSpPr>
        <p:spPr>
          <a:xfrm>
            <a:off x="6909885" y="392986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Genetski algoritam</a:t>
            </a:r>
            <a:endParaRPr lang="en-US" sz="2400" dirty="0"/>
          </a:p>
        </p:txBody>
      </p:sp>
      <p:pic>
        <p:nvPicPr>
          <p:cNvPr id="2" name="Picture 1" descr="A graph of a person's body&#10;&#10;Description automatically generated">
            <a:extLst>
              <a:ext uri="{FF2B5EF4-FFF2-40B4-BE49-F238E27FC236}">
                <a16:creationId xmlns:a16="http://schemas.microsoft.com/office/drawing/2014/main" id="{7F033AAD-0A8B-EECC-7751-DC0F0000F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147" y="1268537"/>
            <a:ext cx="4510593" cy="4572000"/>
          </a:xfrm>
          <a:prstGeom prst="rect">
            <a:avLst/>
          </a:prstGeom>
        </p:spPr>
      </p:pic>
      <p:pic>
        <p:nvPicPr>
          <p:cNvPr id="3" name="Picture 2" descr="A graph of a graph showing 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000B233-B74B-30D1-2141-EB1944AD4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159" y="1268537"/>
            <a:ext cx="4263899" cy="4572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82A49B-5FF5-E6A6-29D0-C5237C2B4A67}"/>
              </a:ext>
            </a:extLst>
          </p:cNvPr>
          <p:cNvSpPr txBox="1"/>
          <p:nvPr/>
        </p:nvSpPr>
        <p:spPr>
          <a:xfrm>
            <a:off x="2135585" y="6041850"/>
            <a:ext cx="23889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sz="2400" dirty="0"/>
              <a:t>98.2%     1.626 s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B43A02-2B84-1F85-FA84-E65E0C0E073D}"/>
              </a:ext>
            </a:extLst>
          </p:cNvPr>
          <p:cNvSpPr txBox="1"/>
          <p:nvPr/>
        </p:nvSpPr>
        <p:spPr>
          <a:xfrm>
            <a:off x="8011722" y="6041850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/>
              <a:t>95.2%     56.775 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0414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64426980-BD96-4E2D-BB5E-CB8816EFEEE1}"/>
              </a:ext>
            </a:extLst>
          </p:cNvPr>
          <p:cNvSpPr txBox="1"/>
          <p:nvPr/>
        </p:nvSpPr>
        <p:spPr>
          <a:xfrm>
            <a:off x="1018003" y="392986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Metod</a:t>
            </a:r>
            <a:r>
              <a:rPr lang="en-US" sz="2400" dirty="0"/>
              <a:t> nose</a:t>
            </a:r>
            <a:r>
              <a:rPr lang="sr-Latn-RS" sz="2400" dirty="0" err="1"/>
              <a:t>ćih</a:t>
            </a:r>
            <a:r>
              <a:rPr lang="sr-Latn-RS" sz="2400" dirty="0"/>
              <a:t> vektora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7C1E8A-6F51-61D3-1E53-27A6DB5664C9}"/>
              </a:ext>
            </a:extLst>
          </p:cNvPr>
          <p:cNvSpPr txBox="1"/>
          <p:nvPr/>
        </p:nvSpPr>
        <p:spPr>
          <a:xfrm>
            <a:off x="6909885" y="392986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Genetski algoritam</a:t>
            </a:r>
            <a:endParaRPr lang="en-US" sz="2400" dirty="0"/>
          </a:p>
        </p:txBody>
      </p:sp>
      <p:pic>
        <p:nvPicPr>
          <p:cNvPr id="4" name="Picture 3" descr="A graph of a graph showing a red and blue graph&#10;&#10;Description automatically generated">
            <a:extLst>
              <a:ext uri="{FF2B5EF4-FFF2-40B4-BE49-F238E27FC236}">
                <a16:creationId xmlns:a16="http://schemas.microsoft.com/office/drawing/2014/main" id="{7F1E9AA6-43A2-8C22-CC10-D84F5D62A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865" y="1307038"/>
            <a:ext cx="4095132" cy="4572000"/>
          </a:xfrm>
          <a:prstGeom prst="rect">
            <a:avLst/>
          </a:prstGeom>
        </p:spPr>
      </p:pic>
      <p:pic>
        <p:nvPicPr>
          <p:cNvPr id="5" name="Picture 4" descr="A graph of a diagram of a human lung&#10;&#10;Description automatically generated">
            <a:extLst>
              <a:ext uri="{FF2B5EF4-FFF2-40B4-BE49-F238E27FC236}">
                <a16:creationId xmlns:a16="http://schemas.microsoft.com/office/drawing/2014/main" id="{994B6036-29B8-C2DA-6E52-3B61F8C05E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003" y="1307038"/>
            <a:ext cx="4787635" cy="45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C335F5-E552-F2A8-1EDD-EFC4ACEB1832}"/>
              </a:ext>
            </a:extLst>
          </p:cNvPr>
          <p:cNvSpPr txBox="1"/>
          <p:nvPr/>
        </p:nvSpPr>
        <p:spPr>
          <a:xfrm>
            <a:off x="2134169" y="6038339"/>
            <a:ext cx="22541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/>
              <a:t>98.8%     0.741 s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328B3-9291-19F6-1F04-20CE42E97085}"/>
              </a:ext>
            </a:extLst>
          </p:cNvPr>
          <p:cNvSpPr txBox="1"/>
          <p:nvPr/>
        </p:nvSpPr>
        <p:spPr>
          <a:xfrm>
            <a:off x="8008100" y="6038339"/>
            <a:ext cx="24080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/>
              <a:t>98.6%     61.328 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85013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5980838-98B4-41E6-959A-DCACFA347BDB}"/>
              </a:ext>
            </a:extLst>
          </p:cNvPr>
          <p:cNvSpPr txBox="1"/>
          <p:nvPr/>
        </p:nvSpPr>
        <p:spPr>
          <a:xfrm>
            <a:off x="2417150" y="3059668"/>
            <a:ext cx="1531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b="1" dirty="0"/>
              <a:t>98.712%</a:t>
            </a:r>
            <a:endParaRPr lang="en-US" sz="28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9239E4-58B7-F0CB-3D05-F73565B6CA21}"/>
              </a:ext>
            </a:extLst>
          </p:cNvPr>
          <p:cNvSpPr txBox="1"/>
          <p:nvPr/>
        </p:nvSpPr>
        <p:spPr>
          <a:xfrm>
            <a:off x="8488568" y="3059668"/>
            <a:ext cx="11721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b="1" dirty="0"/>
              <a:t>97.7%</a:t>
            </a:r>
            <a:endParaRPr lang="en-US" sz="28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1757C4-EED7-B186-D7EC-A873D17A3E2D}"/>
              </a:ext>
            </a:extLst>
          </p:cNvPr>
          <p:cNvSpPr txBox="1"/>
          <p:nvPr/>
        </p:nvSpPr>
        <p:spPr>
          <a:xfrm>
            <a:off x="2542184" y="3748312"/>
            <a:ext cx="1221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b="1" dirty="0"/>
              <a:t>0.971 s</a:t>
            </a:r>
            <a:endParaRPr lang="en-US" sz="2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F3124A-0A38-62D1-9894-76F1B66D2F46}"/>
              </a:ext>
            </a:extLst>
          </p:cNvPr>
          <p:cNvSpPr txBox="1"/>
          <p:nvPr/>
        </p:nvSpPr>
        <p:spPr>
          <a:xfrm>
            <a:off x="8344297" y="3748312"/>
            <a:ext cx="1401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800" b="1" dirty="0">
                <a:solidFill>
                  <a:srgbClr val="FF0000"/>
                </a:solidFill>
              </a:rPr>
              <a:t>56.739 s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D9C21B-DF40-F667-F860-CD9923971C67}"/>
              </a:ext>
            </a:extLst>
          </p:cNvPr>
          <p:cNvSpPr txBox="1"/>
          <p:nvPr/>
        </p:nvSpPr>
        <p:spPr>
          <a:xfrm>
            <a:off x="1018003" y="392986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Metod</a:t>
            </a:r>
            <a:r>
              <a:rPr lang="en-US" sz="2400" dirty="0"/>
              <a:t> nose</a:t>
            </a:r>
            <a:r>
              <a:rPr lang="sr-Latn-RS" sz="2400" dirty="0" err="1"/>
              <a:t>ćih</a:t>
            </a:r>
            <a:r>
              <a:rPr lang="sr-Latn-RS" sz="2400" dirty="0"/>
              <a:t> vektora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4A8F9A-75A3-B2CA-9E0B-D78464753925}"/>
              </a:ext>
            </a:extLst>
          </p:cNvPr>
          <p:cNvSpPr txBox="1"/>
          <p:nvPr/>
        </p:nvSpPr>
        <p:spPr>
          <a:xfrm>
            <a:off x="6909885" y="392986"/>
            <a:ext cx="4270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r-Latn-RS" sz="2400" dirty="0"/>
              <a:t>Genetski algoritam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2300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9B88E-9236-DC5E-C8F7-80559C517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9085" y="2809049"/>
            <a:ext cx="9153830" cy="1239901"/>
          </a:xfrm>
        </p:spPr>
        <p:txBody>
          <a:bodyPr>
            <a:noAutofit/>
          </a:bodyPr>
          <a:lstStyle/>
          <a:p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Izbor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sr-Latn-R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eležja</a:t>
            </a:r>
            <a:r>
              <a:rPr lang="sr-Latn-R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sistemima za detekciju pukotina na građevinskim površinama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53C4D4-9066-BE65-FCF9-027B0D6A9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47567" y="5255950"/>
            <a:ext cx="3497846" cy="712099"/>
          </a:xfrm>
        </p:spPr>
        <p:txBody>
          <a:bodyPr>
            <a:normAutofit fontScale="92500" lnSpcReduction="20000"/>
          </a:bodyPr>
          <a:lstStyle/>
          <a:p>
            <a:r>
              <a:rPr lang="sr-Latn-R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Kandidat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Matija Marijan, 20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sr-Latn-R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FF95E-84F3-047B-B9A6-F3C2D0221BD2}"/>
              </a:ext>
            </a:extLst>
          </p:cNvPr>
          <p:cNvSpPr txBox="1"/>
          <p:nvPr/>
        </p:nvSpPr>
        <p:spPr>
          <a:xfrm>
            <a:off x="1346584" y="4102470"/>
            <a:ext cx="9498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Master rad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41CE6B4-1153-2F5C-F55A-0DA2E1F24BF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72778" y="527223"/>
          <a:ext cx="1790442" cy="1705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539080" imgH="2598840" progId="">
                  <p:embed/>
                </p:oleObj>
              </mc:Choice>
              <mc:Fallback>
                <p:oleObj r:id="rId2" imgW="2539080" imgH="2598840" progId="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C41CE6B4-1153-2F5C-F55A-0DA2E1F24BF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72778" y="527223"/>
                        <a:ext cx="1790442" cy="170574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8D3F5516-F428-DA5D-9749-FAC8753B219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717" y="527222"/>
            <a:ext cx="1427735" cy="17057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E71152-6C2A-E5A5-72F1-51F91FD53192}"/>
              </a:ext>
            </a:extLst>
          </p:cNvPr>
          <p:cNvSpPr txBox="1"/>
          <p:nvPr/>
        </p:nvSpPr>
        <p:spPr>
          <a:xfrm>
            <a:off x="3047324" y="1130012"/>
            <a:ext cx="60973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Univerzitet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Beogradu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Elektrotehnički fakultet</a:t>
            </a:r>
          </a:p>
          <a:p>
            <a:pPr algn="ctr"/>
            <a:r>
              <a:rPr lang="sr-Latn-R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Katedra za signale i sisteme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6BE1B5-49A7-69D8-0B6A-6AC884741708}"/>
              </a:ext>
            </a:extLst>
          </p:cNvPr>
          <p:cNvSpPr txBox="1"/>
          <p:nvPr/>
        </p:nvSpPr>
        <p:spPr>
          <a:xfrm>
            <a:off x="718471" y="5255950"/>
            <a:ext cx="4657706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70000"/>
              </a:lnSpc>
              <a:spcBef>
                <a:spcPts val="1000"/>
              </a:spcBef>
            </a:pPr>
            <a:r>
              <a:rPr lang="sr-Latn-R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Mentor</a:t>
            </a:r>
          </a:p>
          <a:p>
            <a:pPr algn="ctr"/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sr-Latn-R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Željko Đurović, redovni profesor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290BE37-43EB-2CB9-C9E9-0B4ACC672BC5}"/>
              </a:ext>
            </a:extLst>
          </p:cNvPr>
          <p:cNvSpPr txBox="1">
            <a:spLocks/>
          </p:cNvSpPr>
          <p:nvPr/>
        </p:nvSpPr>
        <p:spPr>
          <a:xfrm>
            <a:off x="4347075" y="6222789"/>
            <a:ext cx="3497846" cy="445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Septembar</a:t>
            </a:r>
            <a:r>
              <a:rPr lang="sr-Latn-R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2023.</a:t>
            </a:r>
            <a:endParaRPr 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57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ue cube with different shapes&#10;&#10;Description automatically generated">
            <a:extLst>
              <a:ext uri="{FF2B5EF4-FFF2-40B4-BE49-F238E27FC236}">
                <a16:creationId xmlns:a16="http://schemas.microsoft.com/office/drawing/2014/main" id="{49F88689-830A-AFEA-E2E2-36150A5EA5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0285" y="739156"/>
            <a:ext cx="6531429" cy="5486400"/>
          </a:xfrm>
        </p:spPr>
      </p:pic>
      <p:pic>
        <p:nvPicPr>
          <p:cNvPr id="6" name="Content Placeholder 4" descr="A close up of a red apple&#10;&#10;Description automatically generated">
            <a:extLst>
              <a:ext uri="{FF2B5EF4-FFF2-40B4-BE49-F238E27FC236}">
                <a16:creationId xmlns:a16="http://schemas.microsoft.com/office/drawing/2014/main" id="{011129AA-804C-E69E-7548-8ABC2770AC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01938"/>
            <a:ext cx="4351338" cy="4351338"/>
          </a:xfrm>
          <a:prstGeom prst="rect">
            <a:avLst/>
          </a:prstGeom>
        </p:spPr>
      </p:pic>
      <p:pic>
        <p:nvPicPr>
          <p:cNvPr id="7" name="Picture 6" descr="A green apple with stem&#10;&#10;Description automatically generated">
            <a:extLst>
              <a:ext uri="{FF2B5EF4-FFF2-40B4-BE49-F238E27FC236}">
                <a16:creationId xmlns:a16="http://schemas.microsoft.com/office/drawing/2014/main" id="{66A4F027-C4CB-9ECE-AD78-410D8AE7EC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464" y="1867076"/>
            <a:ext cx="3746742" cy="3886200"/>
          </a:xfrm>
          <a:prstGeom prst="rect">
            <a:avLst/>
          </a:prstGeom>
        </p:spPr>
      </p:pic>
      <p:pic>
        <p:nvPicPr>
          <p:cNvPr id="9" name="Picture 8" descr="A bunch of green bananas&#10;&#10;Description automatically generated">
            <a:extLst>
              <a:ext uri="{FF2B5EF4-FFF2-40B4-BE49-F238E27FC236}">
                <a16:creationId xmlns:a16="http://schemas.microsoft.com/office/drawing/2014/main" id="{5D2B1D12-93BC-E178-4387-69560381F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37" y="1401938"/>
            <a:ext cx="4572000" cy="4572000"/>
          </a:xfrm>
          <a:prstGeom prst="rect">
            <a:avLst/>
          </a:prstGeom>
        </p:spPr>
      </p:pic>
      <p:pic>
        <p:nvPicPr>
          <p:cNvPr id="11" name="Picture 10" descr="A bunch of bananas with brown spots&#10;&#10;Description automatically generated">
            <a:extLst>
              <a:ext uri="{FF2B5EF4-FFF2-40B4-BE49-F238E27FC236}">
                <a16:creationId xmlns:a16="http://schemas.microsoft.com/office/drawing/2014/main" id="{AF1902DE-4A1D-C04F-5289-F03FA3B0D8F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7" r="15266"/>
          <a:stretch/>
        </p:blipFill>
        <p:spPr>
          <a:xfrm>
            <a:off x="6096000" y="1748807"/>
            <a:ext cx="5188738" cy="3657600"/>
          </a:xfrm>
          <a:prstGeom prst="rect">
            <a:avLst/>
          </a:prstGeom>
        </p:spPr>
      </p:pic>
      <p:pic>
        <p:nvPicPr>
          <p:cNvPr id="13" name="Picture 12" descr="A letter a drawn in black ink&#10;&#10;Description automatically generated">
            <a:extLst>
              <a:ext uri="{FF2B5EF4-FFF2-40B4-BE49-F238E27FC236}">
                <a16:creationId xmlns:a16="http://schemas.microsoft.com/office/drawing/2014/main" id="{C9E6B234-3584-C198-1417-F0B8FE30762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 b="2570"/>
          <a:stretch/>
        </p:blipFill>
        <p:spPr>
          <a:xfrm>
            <a:off x="1152320" y="1318646"/>
            <a:ext cx="4037217" cy="4572000"/>
          </a:xfrm>
          <a:prstGeom prst="rect">
            <a:avLst/>
          </a:prstGeom>
        </p:spPr>
      </p:pic>
      <p:pic>
        <p:nvPicPr>
          <p:cNvPr id="15" name="Picture 14" descr="A letter e drawn on a white surface&#10;&#10;Description automatically generated">
            <a:extLst>
              <a:ext uri="{FF2B5EF4-FFF2-40B4-BE49-F238E27FC236}">
                <a16:creationId xmlns:a16="http://schemas.microsoft.com/office/drawing/2014/main" id="{6EDC3D92-65D5-C86C-892C-7EFECF7C66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" t="2999" r="5517" b="1828"/>
          <a:stretch/>
        </p:blipFill>
        <p:spPr>
          <a:xfrm>
            <a:off x="7620112" y="1181276"/>
            <a:ext cx="3664626" cy="4572000"/>
          </a:xfrm>
          <a:prstGeom prst="rect">
            <a:avLst/>
          </a:prstGeom>
        </p:spPr>
      </p:pic>
      <p:pic>
        <p:nvPicPr>
          <p:cNvPr id="3" name="Picture 2" descr="A cat sitting on a white surface&#10;&#10;Description automatically generated">
            <a:extLst>
              <a:ext uri="{FF2B5EF4-FFF2-40B4-BE49-F238E27FC236}">
                <a16:creationId xmlns:a16="http://schemas.microsoft.com/office/drawing/2014/main" id="{AC1EA198-2FDA-23BB-7532-1257DF717D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481" y="834407"/>
            <a:ext cx="3048000" cy="4572000"/>
          </a:xfrm>
          <a:prstGeom prst="rect">
            <a:avLst/>
          </a:prstGeom>
        </p:spPr>
      </p:pic>
      <p:pic>
        <p:nvPicPr>
          <p:cNvPr id="8" name="Picture 7" descr="A dog sitting on a white surface&#10;&#10;Description automatically generated">
            <a:extLst>
              <a:ext uri="{FF2B5EF4-FFF2-40B4-BE49-F238E27FC236}">
                <a16:creationId xmlns:a16="http://schemas.microsoft.com/office/drawing/2014/main" id="{71043E88-EDF1-F63E-C54B-860A344F3B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6217" y="1143000"/>
            <a:ext cx="3575304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74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white surface&#10;&#10;Description automatically generated">
            <a:extLst>
              <a:ext uri="{FF2B5EF4-FFF2-40B4-BE49-F238E27FC236}">
                <a16:creationId xmlns:a16="http://schemas.microsoft.com/office/drawing/2014/main" id="{E65FA270-CF0B-84A5-C4A3-2A2FA6D2B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3" y="1427683"/>
            <a:ext cx="4106119" cy="4114800"/>
          </a:xfrm>
          <a:prstGeom prst="rect">
            <a:avLst/>
          </a:prstGeom>
        </p:spPr>
      </p:pic>
      <p:pic>
        <p:nvPicPr>
          <p:cNvPr id="7" name="Picture 6" descr="A close-up of a crack in a concrete floor&#10;&#10;Description automatically generated">
            <a:extLst>
              <a:ext uri="{FF2B5EF4-FFF2-40B4-BE49-F238E27FC236}">
                <a16:creationId xmlns:a16="http://schemas.microsoft.com/office/drawing/2014/main" id="{B250AB4B-388A-9DC0-2B1D-F18D61D131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97" y="1427683"/>
            <a:ext cx="4106118" cy="411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C97809-7DFB-5AFF-91DC-81197B54C394}"/>
              </a:ext>
            </a:extLst>
          </p:cNvPr>
          <p:cNvSpPr txBox="1"/>
          <p:nvPr/>
        </p:nvSpPr>
        <p:spPr>
          <a:xfrm>
            <a:off x="6914383" y="142768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Srednja</a:t>
            </a:r>
            <a:r>
              <a:rPr lang="en-US" sz="2400" dirty="0"/>
              <a:t> </a:t>
            </a:r>
            <a:r>
              <a:rPr lang="en-US" sz="2400" dirty="0" err="1"/>
              <a:t>vrednost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2FA344-9E6B-E9B6-3C3B-A022D8A352C3}"/>
              </a:ext>
            </a:extLst>
          </p:cNvPr>
          <p:cNvSpPr txBox="1"/>
          <p:nvPr/>
        </p:nvSpPr>
        <p:spPr>
          <a:xfrm>
            <a:off x="6914381" y="188934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Standardna</a:t>
            </a:r>
            <a:r>
              <a:rPr lang="en-US" sz="2400" dirty="0"/>
              <a:t> </a:t>
            </a:r>
            <a:r>
              <a:rPr lang="en-US" sz="2400" dirty="0" err="1"/>
              <a:t>devijacija</a:t>
            </a:r>
            <a:endParaRPr lang="en-US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677CE1-7AB5-3496-4D2E-034A8506C6F7}"/>
              </a:ext>
            </a:extLst>
          </p:cNvPr>
          <p:cNvSpPr txBox="1"/>
          <p:nvPr/>
        </p:nvSpPr>
        <p:spPr>
          <a:xfrm>
            <a:off x="6914381" y="235101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Medijana</a:t>
            </a:r>
            <a:endParaRPr lang="en-US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74081D-34E5-02F2-33B1-ED3D2ACF0014}"/>
              </a:ext>
            </a:extLst>
          </p:cNvPr>
          <p:cNvSpPr txBox="1"/>
          <p:nvPr/>
        </p:nvSpPr>
        <p:spPr>
          <a:xfrm>
            <a:off x="6914378" y="281267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Entropija</a:t>
            </a:r>
            <a:endParaRPr lang="en-US"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DED504-4650-1C3F-F9D9-7BB34A9AE427}"/>
              </a:ext>
            </a:extLst>
          </p:cNvPr>
          <p:cNvSpPr txBox="1"/>
          <p:nvPr/>
        </p:nvSpPr>
        <p:spPr>
          <a:xfrm>
            <a:off x="6914378" y="327434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Srednja</a:t>
            </a:r>
            <a:r>
              <a:rPr lang="en-US" sz="2400" dirty="0"/>
              <a:t> </a:t>
            </a:r>
            <a:r>
              <a:rPr lang="en-US" sz="2400" dirty="0" err="1"/>
              <a:t>kvadratna</a:t>
            </a:r>
            <a:r>
              <a:rPr lang="en-US" sz="2400" dirty="0"/>
              <a:t> </a:t>
            </a:r>
            <a:r>
              <a:rPr lang="en-US" sz="2400" dirty="0" err="1"/>
              <a:t>vrednost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655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651CE13-3713-49DB-C0F7-2C460F14204E}"/>
              </a:ext>
            </a:extLst>
          </p:cNvPr>
          <p:cNvSpPr txBox="1"/>
          <p:nvPr/>
        </p:nvSpPr>
        <p:spPr>
          <a:xfrm>
            <a:off x="6914378" y="327434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Srednja</a:t>
            </a:r>
            <a:r>
              <a:rPr lang="en-US" sz="2400" dirty="0"/>
              <a:t> </a:t>
            </a:r>
            <a:r>
              <a:rPr lang="en-US" sz="2400" dirty="0" err="1"/>
              <a:t>kvadratna</a:t>
            </a:r>
            <a:r>
              <a:rPr lang="en-US" sz="2400" dirty="0"/>
              <a:t> </a:t>
            </a:r>
            <a:r>
              <a:rPr lang="en-US" sz="2400" dirty="0" err="1"/>
              <a:t>vrednost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B71900-3F8D-0BA4-A54E-C11AC72B5340}"/>
              </a:ext>
            </a:extLst>
          </p:cNvPr>
          <p:cNvSpPr txBox="1"/>
          <p:nvPr/>
        </p:nvSpPr>
        <p:spPr>
          <a:xfrm>
            <a:off x="6914378" y="373600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Broj</a:t>
            </a:r>
            <a:r>
              <a:rPr lang="en-US" sz="2400" dirty="0"/>
              <a:t> </a:t>
            </a:r>
            <a:r>
              <a:rPr lang="en-US" sz="2400" dirty="0" err="1"/>
              <a:t>ob</a:t>
            </a:r>
            <a:r>
              <a:rPr lang="sr-Latn-RS" sz="2400" dirty="0"/>
              <a:t>j</a:t>
            </a:r>
            <a:r>
              <a:rPr lang="en-US" sz="2400" dirty="0" err="1"/>
              <a:t>ekata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C97C94-4CBE-62F3-7671-A2A7030DF5CE}"/>
              </a:ext>
            </a:extLst>
          </p:cNvPr>
          <p:cNvSpPr txBox="1"/>
          <p:nvPr/>
        </p:nvSpPr>
        <p:spPr>
          <a:xfrm>
            <a:off x="6914378" y="419767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Povr</a:t>
            </a:r>
            <a:r>
              <a:rPr lang="sr-Latn-RS" sz="2400" dirty="0"/>
              <a:t>šina objekata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7C9B65-3175-296E-7A50-DB2E80265D68}"/>
              </a:ext>
            </a:extLst>
          </p:cNvPr>
          <p:cNvSpPr txBox="1"/>
          <p:nvPr/>
        </p:nvSpPr>
        <p:spPr>
          <a:xfrm>
            <a:off x="6914378" y="465933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Srednja vrednost</a:t>
            </a:r>
            <a:endParaRPr 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D91424-3C6F-1CF0-AC3C-E600CA945C45}"/>
              </a:ext>
            </a:extLst>
          </p:cNvPr>
          <p:cNvSpPr txBox="1"/>
          <p:nvPr/>
        </p:nvSpPr>
        <p:spPr>
          <a:xfrm>
            <a:off x="6914378" y="512100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Broj belih piksela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6421EFD-BBAF-4F17-58ED-C4271E3442A9}"/>
              </a:ext>
            </a:extLst>
          </p:cNvPr>
          <p:cNvSpPr txBox="1"/>
          <p:nvPr/>
        </p:nvSpPr>
        <p:spPr>
          <a:xfrm>
            <a:off x="6914383" y="142768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Srednja</a:t>
            </a:r>
            <a:r>
              <a:rPr lang="en-US" sz="2400" dirty="0"/>
              <a:t> </a:t>
            </a:r>
            <a:r>
              <a:rPr lang="en-US" sz="2400" dirty="0" err="1"/>
              <a:t>vrednost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B5D631-93A8-344F-BFDD-AF584242C21A}"/>
              </a:ext>
            </a:extLst>
          </p:cNvPr>
          <p:cNvSpPr txBox="1"/>
          <p:nvPr/>
        </p:nvSpPr>
        <p:spPr>
          <a:xfrm>
            <a:off x="6914381" y="188934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Standardna</a:t>
            </a:r>
            <a:r>
              <a:rPr lang="en-US" sz="2400" dirty="0"/>
              <a:t> </a:t>
            </a:r>
            <a:r>
              <a:rPr lang="en-US" sz="2400" dirty="0" err="1"/>
              <a:t>devijacija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7B24DC-0A18-5F23-DD01-370BB1793F00}"/>
              </a:ext>
            </a:extLst>
          </p:cNvPr>
          <p:cNvSpPr txBox="1"/>
          <p:nvPr/>
        </p:nvSpPr>
        <p:spPr>
          <a:xfrm>
            <a:off x="6914381" y="235101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Medijana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41E7D1-2FD9-3CA9-8114-0E337FC78A0D}"/>
              </a:ext>
            </a:extLst>
          </p:cNvPr>
          <p:cNvSpPr txBox="1"/>
          <p:nvPr/>
        </p:nvSpPr>
        <p:spPr>
          <a:xfrm>
            <a:off x="6914378" y="281267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Entropija</a:t>
            </a:r>
            <a:endParaRPr lang="en-US" sz="2400" dirty="0"/>
          </a:p>
        </p:txBody>
      </p:sp>
      <p:pic>
        <p:nvPicPr>
          <p:cNvPr id="15" name="Picture 14" descr="A black and white image of a river&#10;&#10;Description automatically generated">
            <a:extLst>
              <a:ext uri="{FF2B5EF4-FFF2-40B4-BE49-F238E27FC236}">
                <a16:creationId xmlns:a16="http://schemas.microsoft.com/office/drawing/2014/main" id="{17C40571-6E4E-1D0D-950C-703648B0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97" y="1427683"/>
            <a:ext cx="4106119" cy="4114800"/>
          </a:xfrm>
          <a:prstGeom prst="rect">
            <a:avLst/>
          </a:prstGeom>
        </p:spPr>
      </p:pic>
      <p:pic>
        <p:nvPicPr>
          <p:cNvPr id="16" name="Picture 15" descr="A black and white image of a black and white image of a black and white image of a black and white image of a black and white image of a black and white image of a black and&#10;&#10;Description automatically generated">
            <a:extLst>
              <a:ext uri="{FF2B5EF4-FFF2-40B4-BE49-F238E27FC236}">
                <a16:creationId xmlns:a16="http://schemas.microsoft.com/office/drawing/2014/main" id="{F6FFA8FD-F8DD-15C0-FA43-6CD2E6992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85" y="1427683"/>
            <a:ext cx="4106119" cy="4114800"/>
          </a:xfrm>
          <a:prstGeom prst="rect">
            <a:avLst/>
          </a:prstGeom>
        </p:spPr>
      </p:pic>
      <p:pic>
        <p:nvPicPr>
          <p:cNvPr id="17" name="Picture 16" descr="A black and white image of a crack in the ground&#10;&#10;Description automatically generated">
            <a:extLst>
              <a:ext uri="{FF2B5EF4-FFF2-40B4-BE49-F238E27FC236}">
                <a16:creationId xmlns:a16="http://schemas.microsoft.com/office/drawing/2014/main" id="{0D087CD4-828C-2218-4D59-F623C4A99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85" y="1427683"/>
            <a:ext cx="4106119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96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white line on a black background&#10;&#10;Description automatically generated">
            <a:extLst>
              <a:ext uri="{FF2B5EF4-FFF2-40B4-BE49-F238E27FC236}">
                <a16:creationId xmlns:a16="http://schemas.microsoft.com/office/drawing/2014/main" id="{8E06725D-24DF-C8EB-CE01-3512365C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80" y="1427683"/>
            <a:ext cx="4106119" cy="4114800"/>
          </a:xfrm>
          <a:prstGeom prst="rect">
            <a:avLst/>
          </a:prstGeom>
        </p:spPr>
      </p:pic>
      <p:pic>
        <p:nvPicPr>
          <p:cNvPr id="10" name="Picture 9" descr="A graph of white lines and red squares&#10;&#10;Description automatically generated">
            <a:extLst>
              <a:ext uri="{FF2B5EF4-FFF2-40B4-BE49-F238E27FC236}">
                <a16:creationId xmlns:a16="http://schemas.microsoft.com/office/drawing/2014/main" id="{7A85280D-9E8B-E1F9-7B5F-94C900BD6D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23671"/>
            <a:ext cx="5121754" cy="41148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5CBDD17-B819-C2FA-C9DB-EDD4A64FF9A5}"/>
              </a:ext>
            </a:extLst>
          </p:cNvPr>
          <p:cNvCxnSpPr>
            <a:cxnSpLocks/>
          </p:cNvCxnSpPr>
          <p:nvPr/>
        </p:nvCxnSpPr>
        <p:spPr>
          <a:xfrm>
            <a:off x="2444817" y="3140250"/>
            <a:ext cx="1143957" cy="89719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99492C-CD21-F6D2-94C0-80F61984AE39}"/>
              </a:ext>
            </a:extLst>
          </p:cNvPr>
          <p:cNvCxnSpPr>
            <a:cxnSpLocks/>
          </p:cNvCxnSpPr>
          <p:nvPr/>
        </p:nvCxnSpPr>
        <p:spPr>
          <a:xfrm flipV="1">
            <a:off x="1189703" y="3485083"/>
            <a:ext cx="1671484" cy="2037032"/>
          </a:xfrm>
          <a:prstGeom prst="line">
            <a:avLst/>
          </a:prstGeom>
          <a:ln w="190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1207018-1339-C632-197A-A933FC8B0A82}"/>
              </a:ext>
            </a:extLst>
          </p:cNvPr>
          <p:cNvSpPr txBox="1"/>
          <p:nvPr/>
        </p:nvSpPr>
        <p:spPr>
          <a:xfrm rot="18662585">
            <a:off x="1606489" y="3971577"/>
            <a:ext cx="42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>
                <a:solidFill>
                  <a:schemeClr val="accent1"/>
                </a:solidFill>
                <a:effectLst/>
                <a:latin typeface="+mj-lt"/>
              </a:rPr>
              <a:t>ρ</a:t>
            </a:r>
          </a:p>
        </p:txBody>
      </p:sp>
      <p:sp>
        <p:nvSpPr>
          <p:cNvPr id="25" name="Arc 24">
            <a:extLst>
              <a:ext uri="{FF2B5EF4-FFF2-40B4-BE49-F238E27FC236}">
                <a16:creationId xmlns:a16="http://schemas.microsoft.com/office/drawing/2014/main" id="{E5652602-487A-B2E1-E5C6-DCF40C4E20B1}"/>
              </a:ext>
            </a:extLst>
          </p:cNvPr>
          <p:cNvSpPr/>
          <p:nvPr/>
        </p:nvSpPr>
        <p:spPr>
          <a:xfrm>
            <a:off x="987637" y="4674862"/>
            <a:ext cx="1322944" cy="1608005"/>
          </a:xfrm>
          <a:prstGeom prst="arc">
            <a:avLst>
              <a:gd name="adj1" fmla="val 17144612"/>
              <a:gd name="adj2" fmla="val 305787"/>
            </a:avLst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B42791A-EC6C-9D05-BD65-D5D0AC607D2B}"/>
              </a:ext>
            </a:extLst>
          </p:cNvPr>
          <p:cNvSpPr txBox="1"/>
          <p:nvPr/>
        </p:nvSpPr>
        <p:spPr>
          <a:xfrm>
            <a:off x="1606489" y="5026021"/>
            <a:ext cx="42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400" b="0" i="1" dirty="0">
                <a:solidFill>
                  <a:srgbClr val="00B050"/>
                </a:solidFill>
                <a:effectLst/>
                <a:latin typeface="+mj-lt"/>
              </a:rPr>
              <a:t>θ</a:t>
            </a:r>
            <a:endParaRPr lang="en-US" sz="2400" b="0" i="1" dirty="0">
              <a:solidFill>
                <a:srgbClr val="00B050"/>
              </a:solidFill>
              <a:effectLst/>
              <a:latin typeface="+mj-lt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0430E5E-FB72-85E4-94E4-E000EDF2E0A4}"/>
              </a:ext>
            </a:extLst>
          </p:cNvPr>
          <p:cNvCxnSpPr>
            <a:cxnSpLocks/>
          </p:cNvCxnSpPr>
          <p:nvPr/>
        </p:nvCxnSpPr>
        <p:spPr>
          <a:xfrm>
            <a:off x="1171483" y="2143316"/>
            <a:ext cx="4106120" cy="3234813"/>
          </a:xfrm>
          <a:prstGeom prst="line">
            <a:avLst/>
          </a:prstGeom>
          <a:ln w="1905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A crack in a rock&#10;&#10;Description automatically generated">
            <a:extLst>
              <a:ext uri="{FF2B5EF4-FFF2-40B4-BE49-F238E27FC236}">
                <a16:creationId xmlns:a16="http://schemas.microsoft.com/office/drawing/2014/main" id="{AFFD4F6B-752D-ED0F-8FF0-A0BAC07597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76" y="1428755"/>
            <a:ext cx="4106119" cy="41148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5236D173-CD7B-9A3F-62D6-AE6073C75A09}"/>
              </a:ext>
            </a:extLst>
          </p:cNvPr>
          <p:cNvSpPr txBox="1"/>
          <p:nvPr/>
        </p:nvSpPr>
        <p:spPr>
          <a:xfrm>
            <a:off x="6914383" y="142768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Broj</a:t>
            </a:r>
            <a:r>
              <a:rPr lang="sr-Latn-RS" sz="2400" dirty="0"/>
              <a:t> linija</a:t>
            </a:r>
            <a:endParaRPr lang="en-US" sz="2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C07D5ED-A9BB-B90B-AB73-F7843F44299A}"/>
              </a:ext>
            </a:extLst>
          </p:cNvPr>
          <p:cNvSpPr txBox="1"/>
          <p:nvPr/>
        </p:nvSpPr>
        <p:spPr>
          <a:xfrm>
            <a:off x="6914381" y="188934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Du</a:t>
            </a:r>
            <a:r>
              <a:rPr lang="sr-Latn-RS" sz="2400" dirty="0" err="1"/>
              <a:t>žina</a:t>
            </a:r>
            <a:r>
              <a:rPr lang="sr-Latn-RS" sz="2400" dirty="0"/>
              <a:t> najduže linije</a:t>
            </a:r>
            <a:endParaRPr lang="en-US" sz="2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47F53B-25E9-E636-66BF-C72D4DAB0B14}"/>
              </a:ext>
            </a:extLst>
          </p:cNvPr>
          <p:cNvSpPr txBox="1"/>
          <p:nvPr/>
        </p:nvSpPr>
        <p:spPr>
          <a:xfrm>
            <a:off x="6914378" y="327434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Srednja</a:t>
            </a:r>
            <a:r>
              <a:rPr lang="en-US" sz="2400" dirty="0"/>
              <a:t> </a:t>
            </a:r>
            <a:r>
              <a:rPr lang="en-US" sz="2400" dirty="0" err="1"/>
              <a:t>kvadratna</a:t>
            </a:r>
            <a:r>
              <a:rPr lang="en-US" sz="2400" dirty="0"/>
              <a:t> </a:t>
            </a:r>
            <a:r>
              <a:rPr lang="en-US" sz="2400" dirty="0" err="1"/>
              <a:t>vrednost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54ADC73-8373-4BEB-2F3B-A7B5DB16E843}"/>
              </a:ext>
            </a:extLst>
          </p:cNvPr>
          <p:cNvSpPr txBox="1"/>
          <p:nvPr/>
        </p:nvSpPr>
        <p:spPr>
          <a:xfrm>
            <a:off x="6914378" y="373600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Broj</a:t>
            </a:r>
            <a:r>
              <a:rPr lang="en-US" sz="2400" dirty="0"/>
              <a:t> </a:t>
            </a:r>
            <a:r>
              <a:rPr lang="en-US" sz="2400" dirty="0" err="1"/>
              <a:t>ob</a:t>
            </a:r>
            <a:r>
              <a:rPr lang="sr-Latn-RS" sz="2400" dirty="0"/>
              <a:t>j</a:t>
            </a:r>
            <a:r>
              <a:rPr lang="en-US" sz="2400" dirty="0" err="1"/>
              <a:t>ekata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2EB275-565A-FF0B-3D2C-026B9231C31C}"/>
              </a:ext>
            </a:extLst>
          </p:cNvPr>
          <p:cNvSpPr txBox="1"/>
          <p:nvPr/>
        </p:nvSpPr>
        <p:spPr>
          <a:xfrm>
            <a:off x="6914378" y="419767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Povr</a:t>
            </a:r>
            <a:r>
              <a:rPr lang="sr-Latn-RS" sz="2400" dirty="0"/>
              <a:t>šina objekata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B73C80-B199-74C3-1488-77FD9168E051}"/>
              </a:ext>
            </a:extLst>
          </p:cNvPr>
          <p:cNvSpPr txBox="1"/>
          <p:nvPr/>
        </p:nvSpPr>
        <p:spPr>
          <a:xfrm>
            <a:off x="6914378" y="465933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Srednja vrednost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513AEC-64FB-C850-C091-E729EC521BCA}"/>
              </a:ext>
            </a:extLst>
          </p:cNvPr>
          <p:cNvSpPr txBox="1"/>
          <p:nvPr/>
        </p:nvSpPr>
        <p:spPr>
          <a:xfrm>
            <a:off x="6914378" y="512100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Broj belih piksela</a:t>
            </a: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0A7579-8BDB-BA5B-F013-88F405F5BE02}"/>
              </a:ext>
            </a:extLst>
          </p:cNvPr>
          <p:cNvSpPr txBox="1"/>
          <p:nvPr/>
        </p:nvSpPr>
        <p:spPr>
          <a:xfrm>
            <a:off x="6914378" y="1427682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Srednja</a:t>
            </a:r>
            <a:r>
              <a:rPr lang="en-US" sz="2400" dirty="0"/>
              <a:t> </a:t>
            </a:r>
            <a:r>
              <a:rPr lang="en-US" sz="2400" dirty="0" err="1"/>
              <a:t>vrednost</a:t>
            </a:r>
            <a:endParaRPr 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E39BB5-CBFD-31B7-D4EA-D3433A2B666F}"/>
              </a:ext>
            </a:extLst>
          </p:cNvPr>
          <p:cNvSpPr txBox="1"/>
          <p:nvPr/>
        </p:nvSpPr>
        <p:spPr>
          <a:xfrm>
            <a:off x="6914381" y="188934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Standardna</a:t>
            </a:r>
            <a:r>
              <a:rPr lang="en-US" sz="2400" dirty="0"/>
              <a:t> </a:t>
            </a:r>
            <a:r>
              <a:rPr lang="en-US" sz="2400" dirty="0" err="1"/>
              <a:t>devijacija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CAA48F-63C2-13BE-BB36-5619BB8524B1}"/>
              </a:ext>
            </a:extLst>
          </p:cNvPr>
          <p:cNvSpPr txBox="1"/>
          <p:nvPr/>
        </p:nvSpPr>
        <p:spPr>
          <a:xfrm>
            <a:off x="6914381" y="235101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Medijana</a:t>
            </a:r>
            <a:endParaRPr lang="en-US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6516F5-29AD-9AF7-8A10-2B1717A2977A}"/>
              </a:ext>
            </a:extLst>
          </p:cNvPr>
          <p:cNvSpPr txBox="1"/>
          <p:nvPr/>
        </p:nvSpPr>
        <p:spPr>
          <a:xfrm>
            <a:off x="6914378" y="281267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Entropija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77223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animBg="1"/>
      <p:bldP spid="29" grpId="0"/>
      <p:bldP spid="37" grpId="0"/>
      <p:bldP spid="38" grpId="0"/>
      <p:bldP spid="3" grpId="0"/>
      <p:bldP spid="5" grpId="1"/>
      <p:bldP spid="7" grpId="1"/>
      <p:bldP spid="8" grpId="1"/>
      <p:bldP spid="9" grpId="1"/>
      <p:bldP spid="11" grpId="0"/>
      <p:bldP spid="1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a white surface&#10;&#10;Description automatically generated">
            <a:extLst>
              <a:ext uri="{FF2B5EF4-FFF2-40B4-BE49-F238E27FC236}">
                <a16:creationId xmlns:a16="http://schemas.microsoft.com/office/drawing/2014/main" id="{25CE6B8C-5B60-97D1-153C-FAE35C739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3" y="1427683"/>
            <a:ext cx="4106119" cy="4114800"/>
          </a:xfrm>
          <a:prstGeom prst="rect">
            <a:avLst/>
          </a:prstGeom>
        </p:spPr>
      </p:pic>
      <p:pic>
        <p:nvPicPr>
          <p:cNvPr id="5" name="Picture 4" descr="A close-up of a crack in a concrete floor&#10;&#10;Description automatically generated">
            <a:extLst>
              <a:ext uri="{FF2B5EF4-FFF2-40B4-BE49-F238E27FC236}">
                <a16:creationId xmlns:a16="http://schemas.microsoft.com/office/drawing/2014/main" id="{F0AD7E2C-3764-189C-1CED-4F6D3193C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97" y="1427683"/>
            <a:ext cx="4106118" cy="4114800"/>
          </a:xfrm>
          <a:prstGeom prst="rect">
            <a:avLst/>
          </a:prstGeom>
        </p:spPr>
      </p:pic>
      <p:pic>
        <p:nvPicPr>
          <p:cNvPr id="7" name="Picture 6" descr="A grey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08FB5CF5-31C9-2554-A464-67682E1F8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96" y="1427683"/>
            <a:ext cx="4106119" cy="4114800"/>
          </a:xfrm>
          <a:prstGeom prst="rect">
            <a:avLst/>
          </a:prstGeom>
        </p:spPr>
      </p:pic>
      <p:pic>
        <p:nvPicPr>
          <p:cNvPr id="9" name="Picture 8" descr="A black and white image of a star&#10;&#10;Description automatically generated">
            <a:extLst>
              <a:ext uri="{FF2B5EF4-FFF2-40B4-BE49-F238E27FC236}">
                <a16:creationId xmlns:a16="http://schemas.microsoft.com/office/drawing/2014/main" id="{24E9D4F4-CABF-B237-6A1C-C1F28A0AA6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3" y="1427683"/>
            <a:ext cx="4106119" cy="4114800"/>
          </a:xfrm>
          <a:prstGeom prst="rect">
            <a:avLst/>
          </a:prstGeom>
        </p:spPr>
      </p:pic>
      <p:pic>
        <p:nvPicPr>
          <p:cNvPr id="11" name="Picture 10" descr="A white circle with a black background&#10;&#10;Description automatically generated">
            <a:extLst>
              <a:ext uri="{FF2B5EF4-FFF2-40B4-BE49-F238E27FC236}">
                <a16:creationId xmlns:a16="http://schemas.microsoft.com/office/drawing/2014/main" id="{403932E7-C87E-0E2B-2EA8-DC41909725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2" y="1427683"/>
            <a:ext cx="4106119" cy="4114800"/>
          </a:xfrm>
          <a:prstGeom prst="rect">
            <a:avLst/>
          </a:prstGeom>
        </p:spPr>
      </p:pic>
      <p:pic>
        <p:nvPicPr>
          <p:cNvPr id="13" name="Picture 12" descr="A white circle with black background&#10;&#10;Description automatically generated">
            <a:extLst>
              <a:ext uri="{FF2B5EF4-FFF2-40B4-BE49-F238E27FC236}">
                <a16:creationId xmlns:a16="http://schemas.microsoft.com/office/drawing/2014/main" id="{4F987313-4536-CFF4-6080-4264691A18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95" y="1427683"/>
            <a:ext cx="4106119" cy="4114800"/>
          </a:xfrm>
          <a:prstGeom prst="rect">
            <a:avLst/>
          </a:prstGeom>
        </p:spPr>
      </p:pic>
      <p:pic>
        <p:nvPicPr>
          <p:cNvPr id="15" name="Picture 14" descr="A black circle with a white center&#10;&#10;Description automatically generated">
            <a:extLst>
              <a:ext uri="{FF2B5EF4-FFF2-40B4-BE49-F238E27FC236}">
                <a16:creationId xmlns:a16="http://schemas.microsoft.com/office/drawing/2014/main" id="{DC26BD83-034C-C513-11CE-B583081CDA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1495" y="1427683"/>
            <a:ext cx="4106119" cy="4114800"/>
          </a:xfrm>
          <a:prstGeom prst="rect">
            <a:avLst/>
          </a:prstGeom>
        </p:spPr>
      </p:pic>
      <p:pic>
        <p:nvPicPr>
          <p:cNvPr id="17" name="Picture 16" descr="A black circle in a grey background&#10;&#10;Description automatically generated">
            <a:extLst>
              <a:ext uri="{FF2B5EF4-FFF2-40B4-BE49-F238E27FC236}">
                <a16:creationId xmlns:a16="http://schemas.microsoft.com/office/drawing/2014/main" id="{6211AC64-4B3D-5CEC-9E25-6D5059E6A1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81" y="1427683"/>
            <a:ext cx="4106119" cy="4114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8F533AC-FA83-436D-60FD-A301A8075937}"/>
              </a:ext>
            </a:extLst>
          </p:cNvPr>
          <p:cNvSpPr txBox="1"/>
          <p:nvPr/>
        </p:nvSpPr>
        <p:spPr>
          <a:xfrm>
            <a:off x="6914383" y="142768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Srednja</a:t>
            </a:r>
            <a:r>
              <a:rPr lang="en-US" sz="2400" dirty="0"/>
              <a:t> </a:t>
            </a:r>
            <a:r>
              <a:rPr lang="en-US" sz="2400" dirty="0" err="1"/>
              <a:t>vrednost</a:t>
            </a:r>
            <a:r>
              <a:rPr lang="sr-Latn-RS" sz="2400" dirty="0"/>
              <a:t> </a:t>
            </a:r>
            <a:r>
              <a:rPr lang="sr-Latn-RS" sz="2400" dirty="0" err="1"/>
              <a:t>spektra</a:t>
            </a:r>
            <a:endParaRPr 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C65181-1034-E16D-909C-826495C82826}"/>
              </a:ext>
            </a:extLst>
          </p:cNvPr>
          <p:cNvSpPr txBox="1"/>
          <p:nvPr/>
        </p:nvSpPr>
        <p:spPr>
          <a:xfrm>
            <a:off x="6914381" y="188934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Medijana </a:t>
            </a:r>
            <a:r>
              <a:rPr lang="sr-Latn-RS" sz="2400" dirty="0" err="1"/>
              <a:t>spektra</a:t>
            </a:r>
            <a:endParaRPr lang="en-US" sz="2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50FA21-02E0-10BE-0A64-54DA8AC4A4A0}"/>
              </a:ext>
            </a:extLst>
          </p:cNvPr>
          <p:cNvSpPr txBox="1"/>
          <p:nvPr/>
        </p:nvSpPr>
        <p:spPr>
          <a:xfrm>
            <a:off x="6914381" y="2351013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NF srednja vrednost</a:t>
            </a:r>
            <a:endParaRPr lang="en-US" sz="2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3122286-1A5E-A46A-BCB0-8DD2EDA4C0E6}"/>
              </a:ext>
            </a:extLst>
          </p:cNvPr>
          <p:cNvSpPr txBox="1"/>
          <p:nvPr/>
        </p:nvSpPr>
        <p:spPr>
          <a:xfrm>
            <a:off x="6914378" y="2812678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VF srednja vrednost</a:t>
            </a:r>
            <a:endParaRPr lang="en-US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5ACE29-185D-5FE6-320E-75B096D33EB0}"/>
              </a:ext>
            </a:extLst>
          </p:cNvPr>
          <p:cNvSpPr txBox="1"/>
          <p:nvPr/>
        </p:nvSpPr>
        <p:spPr>
          <a:xfrm>
            <a:off x="6914378" y="3280487"/>
            <a:ext cx="4106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r-Latn-RS" sz="2400" dirty="0"/>
              <a:t>Odnos NF i VF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57618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red and blue lines&#10;&#10;Description automatically generated">
            <a:extLst>
              <a:ext uri="{FF2B5EF4-FFF2-40B4-BE49-F238E27FC236}">
                <a16:creationId xmlns:a16="http://schemas.microsoft.com/office/drawing/2014/main" id="{4B0D425F-FC97-F21C-F260-CEBEF5D9B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623" y="685800"/>
            <a:ext cx="9206754" cy="5486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ECD00A-F7EE-7E9F-1ECF-066F1C316C22}"/>
              </a:ext>
            </a:extLst>
          </p:cNvPr>
          <p:cNvSpPr/>
          <p:nvPr/>
        </p:nvSpPr>
        <p:spPr>
          <a:xfrm>
            <a:off x="3070459" y="413886"/>
            <a:ext cx="7998594" cy="5881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BC9EE-4257-8C8E-B180-384650B02E3F}"/>
              </a:ext>
            </a:extLst>
          </p:cNvPr>
          <p:cNvSpPr/>
          <p:nvPr/>
        </p:nvSpPr>
        <p:spPr>
          <a:xfrm>
            <a:off x="2541069" y="404261"/>
            <a:ext cx="8268102" cy="59484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182B98-96F8-6FAB-3889-5117EFC562A4}"/>
              </a:ext>
            </a:extLst>
          </p:cNvPr>
          <p:cNvSpPr/>
          <p:nvPr/>
        </p:nvSpPr>
        <p:spPr>
          <a:xfrm>
            <a:off x="972152" y="250257"/>
            <a:ext cx="9727225" cy="65259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close-up of a crack in a concrete floor&#10;&#10;Description automatically generated">
            <a:extLst>
              <a:ext uri="{FF2B5EF4-FFF2-40B4-BE49-F238E27FC236}">
                <a16:creationId xmlns:a16="http://schemas.microsoft.com/office/drawing/2014/main" id="{BE851B9F-6992-5B21-FD13-494AFB0E7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89" y="1257552"/>
            <a:ext cx="1824942" cy="1828800"/>
          </a:xfrm>
          <a:prstGeom prst="rect">
            <a:avLst/>
          </a:prstGeom>
        </p:spPr>
      </p:pic>
      <p:pic>
        <p:nvPicPr>
          <p:cNvPr id="12" name="Picture 11" descr="A crack in the ground&#10;&#10;Description automatically generated">
            <a:extLst>
              <a:ext uri="{FF2B5EF4-FFF2-40B4-BE49-F238E27FC236}">
                <a16:creationId xmlns:a16="http://schemas.microsoft.com/office/drawing/2014/main" id="{4859CA0E-07F8-B74A-BD35-F9771844F7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989" y="3649898"/>
            <a:ext cx="1824942" cy="1828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72F0559-361C-092E-FC39-A7850D70F546}"/>
              </a:ext>
            </a:extLst>
          </p:cNvPr>
          <p:cNvSpPr txBox="1"/>
          <p:nvPr/>
        </p:nvSpPr>
        <p:spPr>
          <a:xfrm>
            <a:off x="5831533" y="1941119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/>
              <a:t>231.25</a:t>
            </a:r>
            <a:endParaRPr 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59DEC24-17F1-5FC2-FE3A-A956E0A5E376}"/>
              </a:ext>
            </a:extLst>
          </p:cNvPr>
          <p:cNvSpPr txBox="1"/>
          <p:nvPr/>
        </p:nvSpPr>
        <p:spPr>
          <a:xfrm>
            <a:off x="5831533" y="4333465"/>
            <a:ext cx="1031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sz="2400" dirty="0"/>
              <a:t>183.48</a:t>
            </a:r>
            <a:endParaRPr lang="en-US" sz="24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499784-52A7-F5A9-6C35-7966AADDD7BA}"/>
              </a:ext>
            </a:extLst>
          </p:cNvPr>
          <p:cNvSpPr/>
          <p:nvPr/>
        </p:nvSpPr>
        <p:spPr>
          <a:xfrm>
            <a:off x="862358" y="3258152"/>
            <a:ext cx="2454442" cy="31859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13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3" grpId="0"/>
      <p:bldP spid="13" grpId="1"/>
      <p:bldP spid="14" grpId="0"/>
      <p:bldP spid="14" grpId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white grid with black numbers&#10;&#10;Description automatically generated">
            <a:extLst>
              <a:ext uri="{FF2B5EF4-FFF2-40B4-BE49-F238E27FC236}">
                <a16:creationId xmlns:a16="http://schemas.microsoft.com/office/drawing/2014/main" id="{F8BFFB1D-3346-9CA4-CB41-6B52034D0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540" y="772427"/>
            <a:ext cx="10556920" cy="5486400"/>
          </a:xfrm>
          <a:prstGeom prst="rect">
            <a:avLst/>
          </a:prstGeom>
        </p:spPr>
      </p:pic>
      <p:pic>
        <p:nvPicPr>
          <p:cNvPr id="7" name="Picture 6" descr="A grid of blue and white squares&#10;&#10;Description automatically generated">
            <a:extLst>
              <a:ext uri="{FF2B5EF4-FFF2-40B4-BE49-F238E27FC236}">
                <a16:creationId xmlns:a16="http://schemas.microsoft.com/office/drawing/2014/main" id="{EDD9A777-56EB-FF85-0F4A-A533811F1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95" y="228600"/>
            <a:ext cx="9264809" cy="64008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8EA58C2-2ADB-FEAE-A008-1D064F8BB388}"/>
              </a:ext>
            </a:extLst>
          </p:cNvPr>
          <p:cNvSpPr/>
          <p:nvPr/>
        </p:nvSpPr>
        <p:spPr>
          <a:xfrm>
            <a:off x="2175309" y="606392"/>
            <a:ext cx="587142" cy="413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04724A-68A3-9C4E-0254-12DD2116E31A}"/>
              </a:ext>
            </a:extLst>
          </p:cNvPr>
          <p:cNvSpPr/>
          <p:nvPr/>
        </p:nvSpPr>
        <p:spPr>
          <a:xfrm>
            <a:off x="3319111" y="1394059"/>
            <a:ext cx="587142" cy="413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4CE1032-665C-2FDD-E204-8A6C3C3231D7}"/>
              </a:ext>
            </a:extLst>
          </p:cNvPr>
          <p:cNvSpPr/>
          <p:nvPr/>
        </p:nvSpPr>
        <p:spPr>
          <a:xfrm>
            <a:off x="10170719" y="6051883"/>
            <a:ext cx="587142" cy="413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12ACF1-E115-AA8F-BA3C-177BBF829E05}"/>
              </a:ext>
            </a:extLst>
          </p:cNvPr>
          <p:cNvSpPr/>
          <p:nvPr/>
        </p:nvSpPr>
        <p:spPr>
          <a:xfrm>
            <a:off x="7294344" y="4108384"/>
            <a:ext cx="587142" cy="413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27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number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B9C04E18-8EDA-D274-673B-1C94A4BAF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03" y="175159"/>
            <a:ext cx="3912475" cy="3200400"/>
          </a:xfrm>
          <a:prstGeom prst="rect">
            <a:avLst/>
          </a:prstGeom>
        </p:spPr>
      </p:pic>
      <p:pic>
        <p:nvPicPr>
          <p:cNvPr id="9" name="Picture 8" descr="A graph of a number of people&#10;&#10;Description automatically generated">
            <a:extLst>
              <a:ext uri="{FF2B5EF4-FFF2-40B4-BE49-F238E27FC236}">
                <a16:creationId xmlns:a16="http://schemas.microsoft.com/office/drawing/2014/main" id="{B535418D-4E4C-62AF-636A-4D41976499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66" y="3482441"/>
            <a:ext cx="3912475" cy="3200400"/>
          </a:xfrm>
          <a:prstGeom prst="rect">
            <a:avLst/>
          </a:prstGeom>
        </p:spPr>
      </p:pic>
      <p:pic>
        <p:nvPicPr>
          <p:cNvPr id="10" name="Picture 9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9B722315-162C-DEB6-27B4-D17DBB25FC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967" y="175159"/>
            <a:ext cx="3912475" cy="3200400"/>
          </a:xfrm>
          <a:prstGeom prst="rect">
            <a:avLst/>
          </a:prstGeom>
        </p:spPr>
      </p:pic>
      <p:pic>
        <p:nvPicPr>
          <p:cNvPr id="11" name="Picture 10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71CE840A-6F0F-DC49-7DAC-891AE568D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003" y="3482441"/>
            <a:ext cx="39124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546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imes New Roma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7138</TotalTime>
  <Words>257</Words>
  <Application>Microsoft Office PowerPoint</Application>
  <PresentationFormat>Widescreen</PresentationFormat>
  <Paragraphs>91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Times New Roman</vt:lpstr>
      <vt:lpstr>Office Theme</vt:lpstr>
      <vt:lpstr>Izbor obeležja u sistemima za detekciju pukotina na građevinskim površinama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Izbor obeležja u sistemima za detekciju pukotina na građevinskim površinama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 rad</dc:title>
  <dc:creator>Матија Маријан</dc:creator>
  <cp:lastModifiedBy>Матија Маријан</cp:lastModifiedBy>
  <cp:revision>15</cp:revision>
  <dcterms:created xsi:type="dcterms:W3CDTF">2023-08-20T19:14:55Z</dcterms:created>
  <dcterms:modified xsi:type="dcterms:W3CDTF">2023-09-20T18:21:30Z</dcterms:modified>
</cp:coreProperties>
</file>